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1" r:id="rId2"/>
    <p:sldId id="270" r:id="rId3"/>
    <p:sldId id="274" r:id="rId4"/>
    <p:sldId id="275" r:id="rId5"/>
    <p:sldId id="269" r:id="rId6"/>
    <p:sldId id="257" r:id="rId7"/>
    <p:sldId id="258" r:id="rId8"/>
    <p:sldId id="259" r:id="rId9"/>
    <p:sldId id="260" r:id="rId10"/>
    <p:sldId id="261" r:id="rId11"/>
    <p:sldId id="273" r:id="rId12"/>
    <p:sldId id="262" r:id="rId13"/>
    <p:sldId id="263"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0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24383-0DCE-0B4C-9822-39DAC5D13851}" type="datetimeFigureOut">
              <a:rPr lang="en-US" smtClean="0"/>
              <a:t>6/16/15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9A79B-075A-424E-8A15-D85DFA676957}" type="slidenum">
              <a:rPr lang="en-US" smtClean="0"/>
              <a:t>‹#›</a:t>
            </a:fld>
            <a:endParaRPr lang="en-US"/>
          </a:p>
        </p:txBody>
      </p:sp>
    </p:spTree>
    <p:extLst>
      <p:ext uri="{BB962C8B-B14F-4D97-AF65-F5344CB8AC3E}">
        <p14:creationId xmlns:p14="http://schemas.microsoft.com/office/powerpoint/2010/main" val="2746836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DFDB47-45E7-4C73-B691-F30C7FE9F865}"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C7AF59-A2FB-4A14-B874-F3FD3DC0E05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6/16/15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6/16/15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6/16/15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dirty="0"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dirty="0"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6/16/15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dirty="0"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6/16/15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6/16/15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goodreads.com/author/show/169911.Frank_Serafini" TargetMode="External"/><Relationship Id="rId1" Type="http://schemas.openxmlformats.org/officeDocument/2006/relationships/slideLayout" Target="../slideLayouts/slideLayout18.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lution-tree.com/free-resources/commoncore/20lsmcc?___SI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solution-tree.com/free-resources/commoncore/20lsmcc?___SID=U" TargetMode="External"/><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Chalkduster"/>
                <a:cs typeface="Chalkduster"/>
              </a:rPr>
              <a:t>Literacy Strategies</a:t>
            </a:r>
          </a:p>
        </p:txBody>
      </p:sp>
      <p:pic>
        <p:nvPicPr>
          <p:cNvPr id="7" name="Picture Placeholder 6" descr="kid-reading.jpg"/>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4205" r="14205"/>
          <a:stretch>
            <a:fillRect/>
          </a:stretch>
        </p:blipFill>
        <p:spPr>
          <a:ln>
            <a:solidFill>
              <a:schemeClr val="tx1"/>
            </a:solidFill>
          </a:ln>
        </p:spPr>
      </p:pic>
      <p:pic>
        <p:nvPicPr>
          <p:cNvPr id="6" name="Picture Placeholder 5" descr="classroom-reading.jpg"/>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008" r="2008"/>
          <a:stretch>
            <a:fillRect/>
          </a:stretch>
        </p:blipFill>
        <p:spPr/>
      </p:pic>
      <p:sp>
        <p:nvSpPr>
          <p:cNvPr id="5" name="Text Placeholder 4"/>
          <p:cNvSpPr>
            <a:spLocks noGrp="1"/>
          </p:cNvSpPr>
          <p:nvPr>
            <p:ph type="body" sz="half" idx="2"/>
          </p:nvPr>
        </p:nvSpPr>
        <p:spPr/>
        <p:txBody>
          <a:bodyPr>
            <a:normAutofit fontScale="85000" lnSpcReduction="20000"/>
          </a:bodyPr>
          <a:lstStyle/>
          <a:p>
            <a:endParaRPr lang="en-US" dirty="0" smtClean="0"/>
          </a:p>
          <a:p>
            <a:pPr algn="ctr"/>
            <a:r>
              <a:rPr lang="en-US" dirty="0"/>
              <a:t>There is no such thing as a child who hates to read; there are only children who have not found the right book.” </a:t>
            </a:r>
          </a:p>
          <a:p>
            <a:pPr algn="ctr"/>
            <a:r>
              <a:rPr lang="en-US" dirty="0"/>
              <a:t>― </a:t>
            </a:r>
            <a:r>
              <a:rPr lang="en-US" dirty="0">
                <a:hlinkClick r:id="rId4"/>
              </a:rPr>
              <a:t>Frank Serafini</a:t>
            </a:r>
            <a:endParaRPr lang="en-US" dirty="0"/>
          </a:p>
          <a:p>
            <a:endParaRPr lang="en-US" dirty="0"/>
          </a:p>
        </p:txBody>
      </p:sp>
    </p:spTree>
    <p:extLst>
      <p:ext uri="{BB962C8B-B14F-4D97-AF65-F5344CB8AC3E}">
        <p14:creationId xmlns:p14="http://schemas.microsoft.com/office/powerpoint/2010/main" val="34045065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Key Concepts</a:t>
            </a:r>
            <a:endParaRPr lang="en-US" dirty="0"/>
          </a:p>
        </p:txBody>
      </p:sp>
      <p:sp>
        <p:nvSpPr>
          <p:cNvPr id="3" name="Content Placeholder 2"/>
          <p:cNvSpPr>
            <a:spLocks noGrp="1"/>
          </p:cNvSpPr>
          <p:nvPr>
            <p:ph idx="1"/>
          </p:nvPr>
        </p:nvSpPr>
        <p:spPr>
          <a:xfrm>
            <a:off x="914400" y="1735138"/>
            <a:ext cx="7313613" cy="5122862"/>
          </a:xfrm>
        </p:spPr>
        <p:txBody>
          <a:bodyPr>
            <a:normAutofit fontScale="25000" lnSpcReduction="20000"/>
          </a:bodyPr>
          <a:lstStyle/>
          <a:p>
            <a:pPr>
              <a:lnSpc>
                <a:spcPct val="80000"/>
              </a:lnSpc>
            </a:pPr>
            <a:r>
              <a:rPr lang="en-US" sz="8000" b="1" dirty="0"/>
              <a:t>When an answer is needed, proficient readers determine whether it can be answered by the text, whether they will need to infer the answer from the text and their background knowledge, or whether they will need to seek the answer elsewhere. </a:t>
            </a:r>
          </a:p>
          <a:p>
            <a:pPr>
              <a:lnSpc>
                <a:spcPct val="80000"/>
              </a:lnSpc>
            </a:pPr>
            <a:r>
              <a:rPr lang="en-US" sz="8000" b="1" dirty="0"/>
              <a:t>Proficient readers understand how the process of questioning is used in other areas of their lives.</a:t>
            </a:r>
          </a:p>
          <a:p>
            <a:pPr>
              <a:lnSpc>
                <a:spcPct val="80000"/>
              </a:lnSpc>
            </a:pPr>
            <a:r>
              <a:rPr lang="en-US" sz="8000" b="1" dirty="0"/>
              <a:t>Proficient readers understand how asking questions deepens their comprehension.</a:t>
            </a:r>
          </a:p>
          <a:p>
            <a:pPr>
              <a:lnSpc>
                <a:spcPct val="80000"/>
              </a:lnSpc>
            </a:pPr>
            <a:r>
              <a:rPr lang="en-US" sz="8000" b="1" dirty="0"/>
              <a:t>Proficient readers are aware that as they hear others' questions, new ones are inspired in their own minds.</a:t>
            </a:r>
          </a:p>
          <a:p>
            <a:pPr>
              <a:lnSpc>
                <a:spcPct val="80000"/>
              </a:lnSpc>
            </a:pPr>
            <a:endParaRPr lang="en-US" b="1" dirty="0"/>
          </a:p>
          <a:p>
            <a:pPr>
              <a:lnSpc>
                <a:spcPct val="80000"/>
              </a:lnSpc>
              <a:buNone/>
            </a:pPr>
            <a:r>
              <a:rPr lang="en-US" sz="8000" b="1" dirty="0"/>
              <a:t>“I wonder…”</a:t>
            </a:r>
          </a:p>
          <a:p>
            <a:pPr>
              <a:lnSpc>
                <a:spcPct val="80000"/>
              </a:lnSpc>
              <a:buNone/>
            </a:pPr>
            <a:r>
              <a:rPr lang="en-US" sz="8000" b="1" dirty="0"/>
              <a:t>“Why…?”</a:t>
            </a:r>
          </a:p>
          <a:p>
            <a:pPr>
              <a:lnSpc>
                <a:spcPct val="80000"/>
              </a:lnSpc>
              <a:buNone/>
            </a:pPr>
            <a:r>
              <a:rPr lang="en-US" sz="8000" b="1" dirty="0"/>
              <a:t>“What…?”</a:t>
            </a:r>
          </a:p>
          <a:p>
            <a:pPr>
              <a:lnSpc>
                <a:spcPct val="80000"/>
              </a:lnSpc>
            </a:pPr>
            <a:endParaRPr lang="en-US" dirty="0"/>
          </a:p>
        </p:txBody>
      </p:sp>
    </p:spTree>
    <p:extLst>
      <p:ext uri="{BB962C8B-B14F-4D97-AF65-F5344CB8AC3E}">
        <p14:creationId xmlns:p14="http://schemas.microsoft.com/office/powerpoint/2010/main" val="2243814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3"/>
            <a:ext cx="6235828" cy="2468069"/>
          </a:xfrm>
        </p:spPr>
        <p:txBody>
          <a:bodyPr/>
          <a:lstStyle/>
          <a:p>
            <a:r>
              <a:rPr lang="en-US" sz="6000" dirty="0" smtClean="0"/>
              <a:t>Questioning Chart </a:t>
            </a:r>
            <a:endParaRPr lang="en-US" sz="6000" dirty="0"/>
          </a:p>
        </p:txBody>
      </p:sp>
      <p:pic>
        <p:nvPicPr>
          <p:cNvPr id="5" name="Picture Placeholder 4" descr="Q-chart.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7970" b="7970"/>
          <a:stretch>
            <a:fillRect/>
          </a:stretch>
        </p:blipFill>
        <p:spPr>
          <a:xfrm rot="21240000">
            <a:off x="357015" y="622924"/>
            <a:ext cx="6234865" cy="4003896"/>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9289485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Key Concepts </a:t>
            </a:r>
            <a:endParaRPr lang="en-US" dirty="0"/>
          </a:p>
        </p:txBody>
      </p:sp>
      <p:sp>
        <p:nvSpPr>
          <p:cNvPr id="3" name="Content Placeholder 2"/>
          <p:cNvSpPr>
            <a:spLocks noGrp="1"/>
          </p:cNvSpPr>
          <p:nvPr>
            <p:ph idx="1"/>
          </p:nvPr>
        </p:nvSpPr>
        <p:spPr/>
        <p:txBody>
          <a:bodyPr>
            <a:normAutofit fontScale="92500" lnSpcReduction="20000"/>
          </a:bodyPr>
          <a:lstStyle/>
          <a:p>
            <a:pPr>
              <a:lnSpc>
                <a:spcPct val="80000"/>
              </a:lnSpc>
            </a:pPr>
            <a:r>
              <a:rPr lang="en-US" sz="2000" b="1" dirty="0"/>
              <a:t>When they infer, proficient readers:</a:t>
            </a:r>
          </a:p>
          <a:p>
            <a:pPr lvl="1">
              <a:lnSpc>
                <a:spcPct val="80000"/>
              </a:lnSpc>
            </a:pPr>
            <a:r>
              <a:rPr lang="en-US" sz="2000" b="1" dirty="0"/>
              <a:t>draw conclusions;</a:t>
            </a:r>
          </a:p>
          <a:p>
            <a:pPr lvl="1">
              <a:lnSpc>
                <a:spcPct val="80000"/>
              </a:lnSpc>
            </a:pPr>
            <a:r>
              <a:rPr lang="en-US" sz="2000" b="1" dirty="0"/>
              <a:t>make reasonable predictions;</a:t>
            </a:r>
          </a:p>
          <a:p>
            <a:pPr lvl="1">
              <a:lnSpc>
                <a:spcPct val="80000"/>
              </a:lnSpc>
            </a:pPr>
            <a:r>
              <a:rPr lang="en-US" sz="2000" b="1" dirty="0"/>
              <a:t>create dynamic interpretations;</a:t>
            </a:r>
          </a:p>
          <a:p>
            <a:pPr lvl="1">
              <a:lnSpc>
                <a:spcPct val="80000"/>
              </a:lnSpc>
            </a:pPr>
            <a:r>
              <a:rPr lang="en-US" sz="2000" b="1" dirty="0"/>
              <a:t>use their background knowledge and explicitly stated information from the text to answer questions they have as they read;</a:t>
            </a:r>
          </a:p>
          <a:p>
            <a:pPr lvl="1">
              <a:lnSpc>
                <a:spcPct val="80000"/>
              </a:lnSpc>
            </a:pPr>
            <a:r>
              <a:rPr lang="en-US" sz="2000" b="1" dirty="0"/>
              <a:t>make connections between their conclusions and other beliefs or knowledge;</a:t>
            </a:r>
          </a:p>
          <a:p>
            <a:pPr lvl="1">
              <a:lnSpc>
                <a:spcPct val="80000"/>
              </a:lnSpc>
            </a:pPr>
            <a:r>
              <a:rPr lang="en-US" sz="2000" b="1" dirty="0"/>
              <a:t>make critical or analytical judgments about what they read.</a:t>
            </a:r>
          </a:p>
          <a:p>
            <a:pPr>
              <a:lnSpc>
                <a:spcPct val="80000"/>
              </a:lnSpc>
              <a:buNone/>
            </a:pPr>
            <a:r>
              <a:rPr lang="en-US" sz="2000" b="1" dirty="0"/>
              <a:t>I think that…</a:t>
            </a:r>
          </a:p>
          <a:p>
            <a:pPr>
              <a:lnSpc>
                <a:spcPct val="80000"/>
              </a:lnSpc>
              <a:buNone/>
            </a:pPr>
            <a:r>
              <a:rPr lang="en-US" sz="2000" b="1" dirty="0"/>
              <a:t>I predict…</a:t>
            </a:r>
          </a:p>
          <a:p>
            <a:pPr>
              <a:lnSpc>
                <a:spcPct val="80000"/>
              </a:lnSpc>
              <a:buNone/>
            </a:pPr>
            <a:r>
              <a:rPr lang="en-US" sz="2000" b="1" dirty="0"/>
              <a:t>My guess is…</a:t>
            </a:r>
          </a:p>
          <a:p>
            <a:pPr>
              <a:lnSpc>
                <a:spcPct val="80000"/>
              </a:lnSpc>
              <a:buNone/>
            </a:pPr>
            <a:r>
              <a:rPr lang="en-US" sz="2000" b="1" dirty="0"/>
              <a:t>My conclusion here is…</a:t>
            </a:r>
          </a:p>
          <a:p>
            <a:endParaRPr lang="en-US" dirty="0"/>
          </a:p>
        </p:txBody>
      </p:sp>
    </p:spTree>
    <p:extLst>
      <p:ext uri="{BB962C8B-B14F-4D97-AF65-F5344CB8AC3E}">
        <p14:creationId xmlns:p14="http://schemas.microsoft.com/office/powerpoint/2010/main" val="42030464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172"/>
            <a:ext cx="7313613" cy="686427"/>
          </a:xfrm>
        </p:spPr>
        <p:txBody>
          <a:bodyPr/>
          <a:lstStyle/>
          <a:p>
            <a:r>
              <a:rPr lang="en-US" sz="4800" b="1" dirty="0"/>
              <a:t>Possible “Fix-Ups”</a:t>
            </a:r>
            <a:br>
              <a:rPr lang="en-US" sz="4800" b="1" dirty="0"/>
            </a:br>
            <a:endParaRPr lang="en-US" dirty="0"/>
          </a:p>
        </p:txBody>
      </p:sp>
      <p:sp>
        <p:nvSpPr>
          <p:cNvPr id="3" name="Content Placeholder 2"/>
          <p:cNvSpPr>
            <a:spLocks noGrp="1"/>
          </p:cNvSpPr>
          <p:nvPr>
            <p:ph idx="1"/>
          </p:nvPr>
        </p:nvSpPr>
        <p:spPr>
          <a:xfrm>
            <a:off x="893096" y="1735138"/>
            <a:ext cx="7313613" cy="4056062"/>
          </a:xfrm>
        </p:spPr>
        <p:txBody>
          <a:bodyPr>
            <a:normAutofit fontScale="55000" lnSpcReduction="20000"/>
          </a:bodyPr>
          <a:lstStyle/>
          <a:p>
            <a:pPr>
              <a:lnSpc>
                <a:spcPct val="80000"/>
              </a:lnSpc>
            </a:pPr>
            <a:r>
              <a:rPr lang="en-US" sz="3200" b="1" dirty="0" smtClean="0"/>
              <a:t>Go </a:t>
            </a:r>
            <a:r>
              <a:rPr lang="en-US" sz="3200" b="1" dirty="0"/>
              <a:t>back and reread. Often, that’s enough.</a:t>
            </a:r>
          </a:p>
          <a:p>
            <a:pPr>
              <a:lnSpc>
                <a:spcPct val="80000"/>
              </a:lnSpc>
            </a:pPr>
            <a:r>
              <a:rPr lang="en-US" sz="3200" b="1" dirty="0"/>
              <a:t>Read ahead to clarify meaning.</a:t>
            </a:r>
          </a:p>
          <a:p>
            <a:pPr>
              <a:lnSpc>
                <a:spcPct val="80000"/>
              </a:lnSpc>
            </a:pPr>
            <a:r>
              <a:rPr lang="en-US" sz="3200" b="1" dirty="0"/>
              <a:t>Identify what it isn’t understand: word, sentence, concept.</a:t>
            </a:r>
          </a:p>
          <a:p>
            <a:pPr>
              <a:lnSpc>
                <a:spcPct val="80000"/>
              </a:lnSpc>
            </a:pPr>
            <a:r>
              <a:rPr lang="en-US" sz="3200" b="1" dirty="0"/>
              <a:t>If it is a word, read beyond it and see if its meaning is clarified later in the text; or think about the content so far and predict what word might make sense. If those approaches don’t work, ask someone what it means or look it up in a dictionary.</a:t>
            </a:r>
          </a:p>
          <a:p>
            <a:pPr>
              <a:lnSpc>
                <a:spcPct val="80000"/>
              </a:lnSpc>
            </a:pPr>
            <a:r>
              <a:rPr lang="en-US" sz="3200" b="1" dirty="0"/>
              <a:t>If it is a sentence in a picture book, look at the pictures and think about what has happened so far; then reread and read ahead. If still confused, talk with a friend, parent, or teacher about it. </a:t>
            </a:r>
          </a:p>
          <a:p>
            <a:pPr>
              <a:lnSpc>
                <a:spcPct val="80000"/>
              </a:lnSpc>
            </a:pPr>
            <a:r>
              <a:rPr lang="en-US" sz="3200" b="1" dirty="0"/>
              <a:t>If it is a concept, try to summarize the story up to the confusing spot. See if that clears up the confusion. It may be necessary to build more background knowledge. That means going to an encyclopedia, checking out the Internet, having a conversation with someone who knows about the topic or researching in the library.</a:t>
            </a:r>
          </a:p>
          <a:p>
            <a:pPr>
              <a:lnSpc>
                <a:spcPct val="80000"/>
              </a:lnSpc>
              <a:buNone/>
            </a:pPr>
            <a:endParaRPr lang="en-US" sz="3200" b="1" dirty="0"/>
          </a:p>
          <a:p>
            <a:endParaRPr lang="en-US" dirty="0"/>
          </a:p>
        </p:txBody>
      </p:sp>
    </p:spTree>
    <p:extLst>
      <p:ext uri="{BB962C8B-B14F-4D97-AF65-F5344CB8AC3E}">
        <p14:creationId xmlns:p14="http://schemas.microsoft.com/office/powerpoint/2010/main" val="3494220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body" idx="1"/>
          </p:nvPr>
        </p:nvSpPr>
        <p:spPr>
          <a:xfrm>
            <a:off x="762000" y="2389751"/>
            <a:ext cx="8227442" cy="1019404"/>
          </a:xfrm>
        </p:spPr>
        <p:txBody>
          <a:bodyPr>
            <a:normAutofit fontScale="25000" lnSpcReduction="20000"/>
          </a:bodyPr>
          <a:lstStyle/>
          <a:p>
            <a:pPr>
              <a:lnSpc>
                <a:spcPct val="90000"/>
              </a:lnSpc>
              <a:buFontTx/>
              <a:buNone/>
            </a:pPr>
            <a:r>
              <a:rPr lang="en-US" sz="14400" b="1" i="1" dirty="0">
                <a:solidFill>
                  <a:srgbClr val="D4002D"/>
                </a:solidFill>
                <a:latin typeface="Arial Rounded MT Bold" charset="0"/>
              </a:rPr>
              <a:t>Brain Research Implications</a:t>
            </a:r>
            <a:r>
              <a:rPr lang="en-US" sz="14400" b="1" i="1" dirty="0" smtClean="0">
                <a:solidFill>
                  <a:srgbClr val="D4002D"/>
                </a:solidFill>
                <a:latin typeface="Arial Rounded MT Bold" charset="0"/>
              </a:rPr>
              <a:t>:</a:t>
            </a:r>
          </a:p>
          <a:p>
            <a:pPr>
              <a:lnSpc>
                <a:spcPct val="90000"/>
              </a:lnSpc>
              <a:buFontTx/>
              <a:buNone/>
            </a:pPr>
            <a:endParaRPr lang="en-US" sz="14400" b="1" i="1" dirty="0">
              <a:solidFill>
                <a:srgbClr val="D4002D"/>
              </a:solidFill>
              <a:latin typeface="Arial Rounded MT Bold" charset="0"/>
            </a:endParaRPr>
          </a:p>
          <a:p>
            <a:pPr>
              <a:lnSpc>
                <a:spcPct val="90000"/>
              </a:lnSpc>
              <a:buFontTx/>
              <a:buNone/>
            </a:pPr>
            <a:endParaRPr lang="en-US" sz="14400" b="1" i="1" dirty="0" smtClean="0">
              <a:solidFill>
                <a:srgbClr val="D4002D"/>
              </a:solidFill>
              <a:latin typeface="Arial Rounded MT Bold" charset="0"/>
            </a:endParaRPr>
          </a:p>
          <a:p>
            <a:pPr>
              <a:lnSpc>
                <a:spcPct val="90000"/>
              </a:lnSpc>
              <a:buFontTx/>
              <a:buNone/>
            </a:pPr>
            <a:endParaRPr lang="en-US" sz="14400" dirty="0">
              <a:solidFill>
                <a:srgbClr val="D4002D"/>
              </a:solidFill>
              <a:latin typeface="Arial Rounded MT Bold" charset="0"/>
            </a:endParaRPr>
          </a:p>
          <a:p>
            <a:pPr>
              <a:lnSpc>
                <a:spcPct val="90000"/>
              </a:lnSpc>
              <a:buFontTx/>
              <a:buNone/>
            </a:pPr>
            <a:endParaRPr lang="en-US" sz="2000" dirty="0">
              <a:solidFill>
                <a:srgbClr val="FFF10F"/>
              </a:solidFill>
              <a:latin typeface="Arial Rounded MT Bold" charset="0"/>
            </a:endParaRPr>
          </a:p>
          <a:p>
            <a:pPr>
              <a:lnSpc>
                <a:spcPct val="90000"/>
              </a:lnSpc>
              <a:buFontTx/>
              <a:buNone/>
            </a:pPr>
            <a:endParaRPr lang="en-US" sz="2000" dirty="0">
              <a:solidFill>
                <a:srgbClr val="FFF10F"/>
              </a:solidFill>
              <a:latin typeface="Arial Rounded MT Bold" charset="0"/>
            </a:endParaRPr>
          </a:p>
        </p:txBody>
      </p:sp>
      <p:sp>
        <p:nvSpPr>
          <p:cNvPr id="588803" name="Rectangle 3"/>
          <p:cNvSpPr>
            <a:spLocks noGrp="1" noChangeArrowheads="1"/>
          </p:cNvSpPr>
          <p:nvPr>
            <p:ph type="title"/>
          </p:nvPr>
        </p:nvSpPr>
        <p:spPr>
          <a:xfrm>
            <a:off x="517979" y="367654"/>
            <a:ext cx="8321221" cy="2272770"/>
          </a:xfrm>
        </p:spPr>
        <p:txBody>
          <a:bodyPr/>
          <a:lstStyle/>
          <a:p>
            <a:pPr algn="l"/>
            <a:r>
              <a:rPr lang="en-US" i="1" dirty="0">
                <a:latin typeface="Arial Rounded MT Bold" charset="0"/>
              </a:rPr>
              <a:t>How do we present information in a way that suits MEMORY</a:t>
            </a:r>
            <a:r>
              <a:rPr lang="en-US" i="1" dirty="0" smtClean="0">
                <a:latin typeface="Arial Rounded MT Bold" charset="0"/>
              </a:rPr>
              <a:t>?</a:t>
            </a:r>
            <a:br>
              <a:rPr lang="en-US" i="1" dirty="0" smtClean="0">
                <a:latin typeface="Arial Rounded MT Bold" charset="0"/>
              </a:rPr>
            </a:br>
            <a:endParaRPr lang="en-US" i="1" dirty="0">
              <a:latin typeface="Arial Rounded MT Bold" charset="0"/>
            </a:endParaRPr>
          </a:p>
        </p:txBody>
      </p:sp>
      <p:sp>
        <p:nvSpPr>
          <p:cNvPr id="588804" name="Text Box 4"/>
          <p:cNvSpPr txBox="1">
            <a:spLocks noChangeArrowheads="1"/>
          </p:cNvSpPr>
          <p:nvPr/>
        </p:nvSpPr>
        <p:spPr bwMode="auto">
          <a:xfrm>
            <a:off x="762000" y="3124200"/>
            <a:ext cx="609600" cy="701675"/>
          </a:xfrm>
          <a:prstGeom prst="rect">
            <a:avLst/>
          </a:prstGeom>
          <a:noFill/>
          <a:ln w="9525">
            <a:noFill/>
            <a:miter lim="800000"/>
            <a:headEnd/>
            <a:tailEnd/>
          </a:ln>
          <a:effectLst/>
        </p:spPr>
        <p:txBody>
          <a:bodyPr>
            <a:spAutoFit/>
          </a:bodyPr>
          <a:lstStyle/>
          <a:p>
            <a:pPr algn="ctr">
              <a:spcBef>
                <a:spcPct val="50000"/>
              </a:spcBef>
            </a:pPr>
            <a:r>
              <a:rPr lang="en-US" sz="4000" dirty="0">
                <a:latin typeface="Arial Rounded MT Bold" charset="0"/>
              </a:rPr>
              <a:t>C</a:t>
            </a:r>
          </a:p>
        </p:txBody>
      </p:sp>
      <p:sp>
        <p:nvSpPr>
          <p:cNvPr id="588805" name="Text Box 5"/>
          <p:cNvSpPr txBox="1">
            <a:spLocks noChangeArrowheads="1"/>
          </p:cNvSpPr>
          <p:nvPr/>
        </p:nvSpPr>
        <p:spPr bwMode="auto">
          <a:xfrm>
            <a:off x="762000" y="3962400"/>
            <a:ext cx="609600" cy="701675"/>
          </a:xfrm>
          <a:prstGeom prst="rect">
            <a:avLst/>
          </a:prstGeom>
          <a:noFill/>
          <a:ln w="9525">
            <a:noFill/>
            <a:miter lim="800000"/>
            <a:headEnd/>
            <a:tailEnd/>
          </a:ln>
          <a:effectLst/>
        </p:spPr>
        <p:txBody>
          <a:bodyPr>
            <a:spAutoFit/>
          </a:bodyPr>
          <a:lstStyle/>
          <a:p>
            <a:pPr algn="ctr">
              <a:spcBef>
                <a:spcPct val="50000"/>
              </a:spcBef>
            </a:pPr>
            <a:r>
              <a:rPr lang="en-US" sz="4000">
                <a:latin typeface="Arial Rounded MT Bold" charset="0"/>
              </a:rPr>
              <a:t>P</a:t>
            </a:r>
          </a:p>
        </p:txBody>
      </p:sp>
      <p:sp>
        <p:nvSpPr>
          <p:cNvPr id="588806" name="Text Box 6"/>
          <p:cNvSpPr txBox="1">
            <a:spLocks noChangeArrowheads="1"/>
          </p:cNvSpPr>
          <p:nvPr/>
        </p:nvSpPr>
        <p:spPr bwMode="auto">
          <a:xfrm>
            <a:off x="762000" y="4724400"/>
            <a:ext cx="609600" cy="701675"/>
          </a:xfrm>
          <a:prstGeom prst="rect">
            <a:avLst/>
          </a:prstGeom>
          <a:noFill/>
          <a:ln w="9525">
            <a:noFill/>
            <a:miter lim="800000"/>
            <a:headEnd/>
            <a:tailEnd/>
          </a:ln>
          <a:effectLst/>
        </p:spPr>
        <p:txBody>
          <a:bodyPr>
            <a:spAutoFit/>
          </a:bodyPr>
          <a:lstStyle/>
          <a:p>
            <a:pPr algn="ctr">
              <a:spcBef>
                <a:spcPct val="50000"/>
              </a:spcBef>
            </a:pPr>
            <a:r>
              <a:rPr lang="en-US" sz="4000">
                <a:latin typeface="Arial Rounded MT Bold" charset="0"/>
              </a:rPr>
              <a:t>R</a:t>
            </a:r>
          </a:p>
        </p:txBody>
      </p:sp>
      <p:sp>
        <p:nvSpPr>
          <p:cNvPr id="588807" name="Text Box 7"/>
          <p:cNvSpPr txBox="1">
            <a:spLocks noChangeArrowheads="1"/>
          </p:cNvSpPr>
          <p:nvPr/>
        </p:nvSpPr>
        <p:spPr bwMode="auto">
          <a:xfrm>
            <a:off x="1371600" y="3276600"/>
            <a:ext cx="6481630" cy="369332"/>
          </a:xfrm>
          <a:prstGeom prst="rect">
            <a:avLst/>
          </a:prstGeom>
          <a:noFill/>
          <a:ln w="9525">
            <a:noFill/>
            <a:miter lim="800000"/>
            <a:headEnd/>
            <a:tailEnd/>
          </a:ln>
          <a:effectLst/>
        </p:spPr>
        <p:txBody>
          <a:bodyPr wrap="square">
            <a:spAutoFit/>
          </a:bodyPr>
          <a:lstStyle/>
          <a:p>
            <a:r>
              <a:rPr lang="en-US" dirty="0" err="1">
                <a:latin typeface="Arial Rounded MT Bold" charset="0"/>
              </a:rPr>
              <a:t>hunking</a:t>
            </a:r>
            <a:r>
              <a:rPr lang="en-US" dirty="0">
                <a:latin typeface="Arial Rounded MT Bold" charset="0"/>
              </a:rPr>
              <a:t>: grouping bits of information into larger chunks</a:t>
            </a:r>
            <a:endParaRPr lang="en-US" dirty="0"/>
          </a:p>
        </p:txBody>
      </p:sp>
      <p:sp>
        <p:nvSpPr>
          <p:cNvPr id="588808" name="Text Box 8"/>
          <p:cNvSpPr txBox="1">
            <a:spLocks noChangeArrowheads="1"/>
          </p:cNvSpPr>
          <p:nvPr/>
        </p:nvSpPr>
        <p:spPr bwMode="auto">
          <a:xfrm>
            <a:off x="1371600" y="4114800"/>
            <a:ext cx="7010400" cy="457200"/>
          </a:xfrm>
          <a:prstGeom prst="rect">
            <a:avLst/>
          </a:prstGeom>
          <a:noFill/>
          <a:ln w="9525">
            <a:noFill/>
            <a:miter lim="800000"/>
            <a:headEnd/>
            <a:tailEnd/>
          </a:ln>
          <a:effectLst/>
        </p:spPr>
        <p:txBody>
          <a:bodyPr>
            <a:spAutoFit/>
          </a:bodyPr>
          <a:lstStyle/>
          <a:p>
            <a:r>
              <a:rPr lang="en-US" dirty="0" err="1">
                <a:latin typeface="Arial Rounded MT Bold" charset="0"/>
              </a:rPr>
              <a:t>atterns</a:t>
            </a:r>
            <a:r>
              <a:rPr lang="en-US" dirty="0">
                <a:latin typeface="Arial Rounded MT Bold" charset="0"/>
              </a:rPr>
              <a:t>: placing information in context</a:t>
            </a:r>
            <a:endParaRPr lang="en-US" dirty="0"/>
          </a:p>
        </p:txBody>
      </p:sp>
      <p:sp>
        <p:nvSpPr>
          <p:cNvPr id="588809" name="Text Box 9"/>
          <p:cNvSpPr txBox="1">
            <a:spLocks noChangeArrowheads="1"/>
          </p:cNvSpPr>
          <p:nvPr/>
        </p:nvSpPr>
        <p:spPr bwMode="auto">
          <a:xfrm>
            <a:off x="1371600" y="4876800"/>
            <a:ext cx="7315200" cy="822325"/>
          </a:xfrm>
          <a:prstGeom prst="rect">
            <a:avLst/>
          </a:prstGeom>
          <a:noFill/>
          <a:ln w="9525">
            <a:noFill/>
            <a:miter lim="800000"/>
            <a:headEnd/>
            <a:tailEnd/>
          </a:ln>
          <a:effectLst/>
        </p:spPr>
        <p:txBody>
          <a:bodyPr>
            <a:spAutoFit/>
          </a:bodyPr>
          <a:lstStyle/>
          <a:p>
            <a:r>
              <a:rPr lang="en-US">
                <a:latin typeface="Arial Rounded MT Bold" charset="0"/>
              </a:rPr>
              <a:t>elevance: looking for personal connections to the information</a:t>
            </a:r>
            <a:endParaRPr lang="en-US"/>
          </a:p>
        </p:txBody>
      </p:sp>
    </p:spTree>
    <p:extLst>
      <p:ext uri="{BB962C8B-B14F-4D97-AF65-F5344CB8AC3E}">
        <p14:creationId xmlns:p14="http://schemas.microsoft.com/office/powerpoint/2010/main" val="1229724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8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88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8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7" grpId="0" autoUpdateAnimBg="0"/>
      <p:bldP spid="588808" grpId="0" autoUpdateAnimBg="0"/>
      <p:bldP spid="58880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body" idx="1"/>
          </p:nvPr>
        </p:nvSpPr>
        <p:spPr>
          <a:xfrm>
            <a:off x="1053572" y="2038692"/>
            <a:ext cx="6019800" cy="1086366"/>
          </a:xfrm>
        </p:spPr>
        <p:txBody>
          <a:bodyPr>
            <a:normAutofit fontScale="85000" lnSpcReduction="20000"/>
          </a:bodyPr>
          <a:lstStyle/>
          <a:p>
            <a:pPr>
              <a:lnSpc>
                <a:spcPct val="90000"/>
              </a:lnSpc>
              <a:buFontTx/>
              <a:buNone/>
            </a:pPr>
            <a:endParaRPr lang="en-US" sz="2600" b="1" i="1" dirty="0">
              <a:solidFill>
                <a:srgbClr val="D4002D"/>
              </a:solidFill>
              <a:latin typeface="Arial Rounded MT Bold" charset="0"/>
            </a:endParaRPr>
          </a:p>
          <a:p>
            <a:pPr>
              <a:lnSpc>
                <a:spcPct val="90000"/>
              </a:lnSpc>
              <a:buFontTx/>
              <a:buNone/>
            </a:pPr>
            <a:r>
              <a:rPr lang="en-US" sz="2600" b="1" dirty="0">
                <a:solidFill>
                  <a:srgbClr val="D4002D"/>
                </a:solidFill>
                <a:latin typeface="Arial Rounded MT Bold" charset="0"/>
              </a:rPr>
              <a:t>Compare and Contrast a Visual Organizer with a Traditional Outline</a:t>
            </a:r>
            <a:r>
              <a:rPr lang="en-US" sz="1800" b="1" dirty="0">
                <a:solidFill>
                  <a:srgbClr val="D4002D"/>
                </a:solidFill>
                <a:latin typeface="Arial Rounded MT Bold" charset="0"/>
              </a:rPr>
              <a:t>.</a:t>
            </a:r>
            <a:endParaRPr lang="en-US" sz="1600" b="1" dirty="0">
              <a:solidFill>
                <a:srgbClr val="D4002D"/>
              </a:solidFill>
              <a:latin typeface="Arial Rounded MT Bold" charset="0"/>
            </a:endParaRPr>
          </a:p>
          <a:p>
            <a:pPr>
              <a:lnSpc>
                <a:spcPct val="90000"/>
              </a:lnSpc>
              <a:buFontTx/>
              <a:buNone/>
            </a:pPr>
            <a:endParaRPr lang="en-US" sz="1600" b="1" dirty="0">
              <a:solidFill>
                <a:srgbClr val="D4002D"/>
              </a:solidFill>
              <a:latin typeface="Arial Rounded MT Bold" charset="0"/>
            </a:endParaRPr>
          </a:p>
          <a:p>
            <a:pPr>
              <a:lnSpc>
                <a:spcPct val="90000"/>
              </a:lnSpc>
              <a:buFontTx/>
              <a:buNone/>
            </a:pPr>
            <a:endParaRPr lang="en-US" sz="1600" b="1" dirty="0">
              <a:solidFill>
                <a:srgbClr val="D4002D"/>
              </a:solidFill>
              <a:latin typeface="Arial Rounded MT Bold" charset="0"/>
            </a:endParaRPr>
          </a:p>
          <a:p>
            <a:pPr>
              <a:lnSpc>
                <a:spcPct val="90000"/>
              </a:lnSpc>
              <a:buFontTx/>
              <a:buNone/>
            </a:pPr>
            <a:endParaRPr lang="en-US" sz="1600" b="1" dirty="0">
              <a:solidFill>
                <a:srgbClr val="D4002D"/>
              </a:solidFill>
              <a:latin typeface="Arial Rounded MT Bold" charset="0"/>
            </a:endParaRPr>
          </a:p>
        </p:txBody>
      </p:sp>
      <p:sp>
        <p:nvSpPr>
          <p:cNvPr id="591875" name="Rectangle 3"/>
          <p:cNvSpPr>
            <a:spLocks noGrp="1" noChangeArrowheads="1"/>
          </p:cNvSpPr>
          <p:nvPr>
            <p:ph type="title"/>
          </p:nvPr>
        </p:nvSpPr>
        <p:spPr>
          <a:xfrm>
            <a:off x="350889" y="609600"/>
            <a:ext cx="8488311" cy="685800"/>
          </a:xfrm>
        </p:spPr>
        <p:txBody>
          <a:bodyPr/>
          <a:lstStyle/>
          <a:p>
            <a:pPr algn="l"/>
            <a:r>
              <a:rPr lang="en-US" i="1" dirty="0" smtClean="0">
                <a:solidFill>
                  <a:schemeClr val="tx1"/>
                </a:solidFill>
                <a:latin typeface="Arial Rounded MT Bold" charset="0"/>
              </a:rPr>
              <a:t/>
            </a:r>
            <a:br>
              <a:rPr lang="en-US" i="1" dirty="0" smtClean="0">
                <a:solidFill>
                  <a:schemeClr val="tx1"/>
                </a:solidFill>
                <a:latin typeface="Arial Rounded MT Bold" charset="0"/>
              </a:rPr>
            </a:br>
            <a:r>
              <a:rPr lang="en-US" i="1" dirty="0" smtClean="0">
                <a:solidFill>
                  <a:schemeClr val="tx1"/>
                </a:solidFill>
                <a:latin typeface="Arial Rounded MT Bold" charset="0"/>
              </a:rPr>
              <a:t>How </a:t>
            </a:r>
            <a:r>
              <a:rPr lang="en-US" i="1" dirty="0">
                <a:solidFill>
                  <a:schemeClr val="tx1"/>
                </a:solidFill>
                <a:latin typeface="Arial Rounded MT Bold" charset="0"/>
              </a:rPr>
              <a:t>do we present information in a way that suits MEMORY?</a:t>
            </a:r>
            <a:endParaRPr lang="en-US" i="1" dirty="0">
              <a:latin typeface="Arial Rounded MT Bold" charset="0"/>
            </a:endParaRPr>
          </a:p>
        </p:txBody>
      </p:sp>
      <p:sp>
        <p:nvSpPr>
          <p:cNvPr id="591876" name="AutoShape 4"/>
          <p:cNvSpPr>
            <a:spLocks noChangeArrowheads="1"/>
          </p:cNvSpPr>
          <p:nvPr/>
        </p:nvSpPr>
        <p:spPr bwMode="auto">
          <a:xfrm>
            <a:off x="1447800" y="4038600"/>
            <a:ext cx="1219200" cy="7620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591877" name="AutoShape 5"/>
          <p:cNvSpPr>
            <a:spLocks noChangeArrowheads="1"/>
          </p:cNvSpPr>
          <p:nvPr/>
        </p:nvSpPr>
        <p:spPr bwMode="auto">
          <a:xfrm>
            <a:off x="533400" y="5257800"/>
            <a:ext cx="838200" cy="7620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591878" name="AutoShape 6"/>
          <p:cNvSpPr>
            <a:spLocks noChangeArrowheads="1"/>
          </p:cNvSpPr>
          <p:nvPr/>
        </p:nvSpPr>
        <p:spPr bwMode="auto">
          <a:xfrm>
            <a:off x="1676400" y="5257800"/>
            <a:ext cx="838200" cy="7620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591879" name="AutoShape 7"/>
          <p:cNvSpPr>
            <a:spLocks noChangeArrowheads="1"/>
          </p:cNvSpPr>
          <p:nvPr/>
        </p:nvSpPr>
        <p:spPr bwMode="auto">
          <a:xfrm>
            <a:off x="2819400" y="5257800"/>
            <a:ext cx="838200" cy="7620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591880" name="Line 8"/>
          <p:cNvSpPr>
            <a:spLocks noChangeShapeType="1"/>
          </p:cNvSpPr>
          <p:nvPr/>
        </p:nvSpPr>
        <p:spPr bwMode="auto">
          <a:xfrm>
            <a:off x="2057400" y="4800600"/>
            <a:ext cx="0" cy="457200"/>
          </a:xfrm>
          <a:prstGeom prst="line">
            <a:avLst/>
          </a:prstGeom>
          <a:noFill/>
          <a:ln w="28575">
            <a:solidFill>
              <a:schemeClr val="accent1"/>
            </a:solidFill>
            <a:round/>
            <a:headEnd/>
            <a:tailEnd/>
          </a:ln>
          <a:effectLst/>
        </p:spPr>
        <p:txBody>
          <a:bodyPr wrap="none" anchor="ctr"/>
          <a:lstStyle/>
          <a:p>
            <a:endParaRPr lang="en-US"/>
          </a:p>
        </p:txBody>
      </p:sp>
      <p:sp>
        <p:nvSpPr>
          <p:cNvPr id="591881" name="Line 9"/>
          <p:cNvSpPr>
            <a:spLocks noChangeShapeType="1"/>
          </p:cNvSpPr>
          <p:nvPr/>
        </p:nvSpPr>
        <p:spPr bwMode="auto">
          <a:xfrm>
            <a:off x="914400" y="5029200"/>
            <a:ext cx="2514600" cy="0"/>
          </a:xfrm>
          <a:prstGeom prst="line">
            <a:avLst/>
          </a:prstGeom>
          <a:noFill/>
          <a:ln w="19050">
            <a:solidFill>
              <a:schemeClr val="accent1"/>
            </a:solidFill>
            <a:round/>
            <a:headEnd/>
            <a:tailEnd/>
          </a:ln>
          <a:effectLst/>
        </p:spPr>
        <p:txBody>
          <a:bodyPr wrap="none" anchor="ctr"/>
          <a:lstStyle/>
          <a:p>
            <a:endParaRPr lang="en-US"/>
          </a:p>
        </p:txBody>
      </p:sp>
      <p:sp>
        <p:nvSpPr>
          <p:cNvPr id="591882" name="Line 10"/>
          <p:cNvSpPr>
            <a:spLocks noChangeShapeType="1"/>
          </p:cNvSpPr>
          <p:nvPr/>
        </p:nvSpPr>
        <p:spPr bwMode="auto">
          <a:xfrm>
            <a:off x="914400" y="5029200"/>
            <a:ext cx="0" cy="304800"/>
          </a:xfrm>
          <a:prstGeom prst="line">
            <a:avLst/>
          </a:prstGeom>
          <a:noFill/>
          <a:ln w="19050">
            <a:solidFill>
              <a:schemeClr val="accent1"/>
            </a:solidFill>
            <a:round/>
            <a:headEnd/>
            <a:tailEnd/>
          </a:ln>
          <a:effectLst/>
        </p:spPr>
        <p:txBody>
          <a:bodyPr wrap="none" anchor="ctr"/>
          <a:lstStyle/>
          <a:p>
            <a:endParaRPr lang="en-US"/>
          </a:p>
        </p:txBody>
      </p:sp>
      <p:sp>
        <p:nvSpPr>
          <p:cNvPr id="591883" name="Line 11"/>
          <p:cNvSpPr>
            <a:spLocks noChangeShapeType="1"/>
          </p:cNvSpPr>
          <p:nvPr/>
        </p:nvSpPr>
        <p:spPr bwMode="auto">
          <a:xfrm>
            <a:off x="3429000" y="5029200"/>
            <a:ext cx="0" cy="304800"/>
          </a:xfrm>
          <a:prstGeom prst="line">
            <a:avLst/>
          </a:prstGeom>
          <a:noFill/>
          <a:ln w="19050">
            <a:solidFill>
              <a:schemeClr val="accent1"/>
            </a:solidFill>
            <a:round/>
            <a:headEnd/>
            <a:tailEnd/>
          </a:ln>
          <a:effectLst/>
        </p:spPr>
        <p:txBody>
          <a:bodyPr wrap="none" anchor="ctr"/>
          <a:lstStyle/>
          <a:p>
            <a:endParaRPr lang="en-US"/>
          </a:p>
        </p:txBody>
      </p:sp>
      <p:sp>
        <p:nvSpPr>
          <p:cNvPr id="591884" name="Text Box 12"/>
          <p:cNvSpPr txBox="1">
            <a:spLocks noChangeArrowheads="1"/>
          </p:cNvSpPr>
          <p:nvPr/>
        </p:nvSpPr>
        <p:spPr bwMode="auto">
          <a:xfrm>
            <a:off x="5029200" y="3810000"/>
            <a:ext cx="2514600" cy="2293938"/>
          </a:xfrm>
          <a:prstGeom prst="rect">
            <a:avLst/>
          </a:prstGeom>
          <a:noFill/>
          <a:ln w="38100">
            <a:solidFill>
              <a:schemeClr val="accent1"/>
            </a:solidFill>
            <a:miter lim="800000"/>
            <a:headEnd/>
            <a:tailEnd/>
          </a:ln>
          <a:effectLst/>
        </p:spPr>
        <p:txBody>
          <a:bodyPr>
            <a:spAutoFit/>
          </a:bodyPr>
          <a:lstStyle/>
          <a:p>
            <a:pPr>
              <a:spcBef>
                <a:spcPct val="50000"/>
              </a:spcBef>
            </a:pPr>
            <a:r>
              <a:rPr lang="en-US" sz="1600" b="1"/>
              <a:t>I.</a:t>
            </a:r>
          </a:p>
          <a:p>
            <a:pPr>
              <a:spcBef>
                <a:spcPct val="50000"/>
              </a:spcBef>
            </a:pPr>
            <a:r>
              <a:rPr lang="en-US" sz="1600" b="1"/>
              <a:t>    A.</a:t>
            </a:r>
          </a:p>
          <a:p>
            <a:pPr>
              <a:spcBef>
                <a:spcPct val="50000"/>
              </a:spcBef>
            </a:pPr>
            <a:r>
              <a:rPr lang="en-US" sz="1600" b="1"/>
              <a:t>     B</a:t>
            </a:r>
            <a:r>
              <a:rPr lang="en-US" sz="2000" b="1"/>
              <a:t>.</a:t>
            </a:r>
          </a:p>
          <a:p>
            <a:pPr>
              <a:spcBef>
                <a:spcPct val="50000"/>
              </a:spcBef>
            </a:pPr>
            <a:r>
              <a:rPr lang="en-US" sz="2000" b="1"/>
              <a:t>          </a:t>
            </a:r>
            <a:r>
              <a:rPr lang="en-US" sz="1400" b="1"/>
              <a:t>1.</a:t>
            </a:r>
          </a:p>
          <a:p>
            <a:pPr>
              <a:spcBef>
                <a:spcPct val="50000"/>
              </a:spcBef>
            </a:pPr>
            <a:r>
              <a:rPr lang="en-US" sz="1400" b="1"/>
              <a:t>              2.</a:t>
            </a:r>
          </a:p>
          <a:p>
            <a:pPr>
              <a:spcBef>
                <a:spcPct val="50000"/>
              </a:spcBef>
            </a:pPr>
            <a:r>
              <a:rPr lang="en-US" sz="1400" b="1"/>
              <a:t>II.</a:t>
            </a:r>
            <a:endParaRPr lang="en-US"/>
          </a:p>
        </p:txBody>
      </p:sp>
    </p:spTree>
    <p:extLst>
      <p:ext uri="{BB962C8B-B14F-4D97-AF65-F5344CB8AC3E}">
        <p14:creationId xmlns:p14="http://schemas.microsoft.com/office/powerpoint/2010/main" val="14285083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t>Watch me as I do it</a:t>
            </a:r>
            <a:r>
              <a:rPr lang="en-US" sz="3600" dirty="0" smtClean="0"/>
              <a:t>- Mimicry</a:t>
            </a:r>
            <a:endParaRPr lang="en-US" sz="3600" dirty="0"/>
          </a:p>
          <a:p>
            <a:r>
              <a:rPr lang="en-US" sz="3600" dirty="0"/>
              <a:t>Let’s Do It Together</a:t>
            </a:r>
            <a:r>
              <a:rPr lang="en-US" sz="3600" dirty="0" smtClean="0"/>
              <a:t>- Collaboration</a:t>
            </a:r>
            <a:endParaRPr lang="en-US" sz="3600" dirty="0"/>
          </a:p>
          <a:p>
            <a:r>
              <a:rPr lang="en-US" sz="3600" dirty="0" smtClean="0"/>
              <a:t>Let’s </a:t>
            </a:r>
            <a:r>
              <a:rPr lang="en-US" sz="3600" dirty="0"/>
              <a:t>Talk and Write About It</a:t>
            </a:r>
          </a:p>
          <a:p>
            <a:pPr marL="0" indent="0">
              <a:buNone/>
            </a:pPr>
            <a:endParaRPr lang="en-US" dirty="0"/>
          </a:p>
          <a:p>
            <a:r>
              <a:rPr lang="en-US" dirty="0" smtClean="0"/>
              <a:t>“I DO”</a:t>
            </a:r>
          </a:p>
          <a:p>
            <a:r>
              <a:rPr lang="en-US" dirty="0" smtClean="0"/>
              <a:t>“WE DO”</a:t>
            </a:r>
            <a:endParaRPr lang="en-US" dirty="0"/>
          </a:p>
          <a:p>
            <a:r>
              <a:rPr lang="en-US" dirty="0" smtClean="0"/>
              <a:t>“YOU DO”</a:t>
            </a:r>
            <a:endParaRPr lang="en-US" dirty="0"/>
          </a:p>
        </p:txBody>
      </p:sp>
    </p:spTree>
    <p:extLst>
      <p:ext uri="{BB962C8B-B14F-4D97-AF65-F5344CB8AC3E}">
        <p14:creationId xmlns:p14="http://schemas.microsoft.com/office/powerpoint/2010/main" val="12956556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6" y="434500"/>
            <a:ext cx="4126454" cy="1570885"/>
          </a:xfrm>
        </p:spPr>
        <p:txBody>
          <a:bodyPr/>
          <a:lstStyle/>
          <a:p>
            <a:r>
              <a:rPr lang="en-US" dirty="0" smtClean="0"/>
              <a:t>Literacy Strategies Resource </a:t>
            </a:r>
            <a:endParaRPr lang="en-US" dirty="0"/>
          </a:p>
        </p:txBody>
      </p:sp>
      <p:sp>
        <p:nvSpPr>
          <p:cNvPr id="3" name="Text Placeholder 2"/>
          <p:cNvSpPr>
            <a:spLocks noGrp="1"/>
          </p:cNvSpPr>
          <p:nvPr>
            <p:ph type="body" sz="half" idx="2"/>
          </p:nvPr>
        </p:nvSpPr>
        <p:spPr>
          <a:xfrm>
            <a:off x="5017546" y="2298905"/>
            <a:ext cx="3566160" cy="3178799"/>
          </a:xfrm>
        </p:spPr>
        <p:txBody>
          <a:bodyPr>
            <a:normAutofit fontScale="92500"/>
          </a:bodyPr>
          <a:lstStyle/>
          <a:p>
            <a:pPr marL="285750" indent="-285750">
              <a:buFont typeface="Wingdings" charset="2"/>
              <a:buChar char="u"/>
            </a:pPr>
            <a:r>
              <a:rPr lang="en-US" dirty="0"/>
              <a:t>Middle School and High School have implemented these strategies.</a:t>
            </a:r>
          </a:p>
          <a:p>
            <a:pPr marL="285750" indent="-285750">
              <a:buFont typeface="Wingdings" charset="2"/>
              <a:buChar char="u"/>
            </a:pPr>
            <a:endParaRPr lang="en-US" dirty="0"/>
          </a:p>
          <a:p>
            <a:pPr marL="285750" indent="-285750">
              <a:buFont typeface="Wingdings" charset="2"/>
              <a:buChar char="u"/>
            </a:pPr>
            <a:r>
              <a:rPr lang="en-US" dirty="0"/>
              <a:t>PLC Focus for 2013-2014 for FSHS and 2014-2015 for FSMS.</a:t>
            </a:r>
          </a:p>
          <a:p>
            <a:pPr marL="285750" indent="-285750">
              <a:buFont typeface="Wingdings" charset="2"/>
              <a:buChar char="u"/>
            </a:pPr>
            <a:endParaRPr lang="en-US" dirty="0"/>
          </a:p>
          <a:p>
            <a:pPr marL="285750" indent="-285750">
              <a:buFont typeface="Wingdings" charset="2"/>
              <a:buChar char="u"/>
            </a:pPr>
            <a:r>
              <a:rPr lang="en-US" dirty="0"/>
              <a:t>Online Support: </a:t>
            </a:r>
          </a:p>
          <a:p>
            <a:r>
              <a:rPr lang="en-US" dirty="0"/>
              <a:t> </a:t>
            </a:r>
            <a:r>
              <a:rPr lang="en-US" dirty="0" err="1"/>
              <a:t>www.solution-tree.com</a:t>
            </a:r>
            <a:endParaRPr lang="en-US" dirty="0"/>
          </a:p>
          <a:p>
            <a:endParaRPr lang="en-US" dirty="0"/>
          </a:p>
        </p:txBody>
      </p:sp>
      <p:pic>
        <p:nvPicPr>
          <p:cNvPr id="5" name="Picture Placeholder 4" descr="20literacystrategies.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96" r="1596"/>
          <a:stretch>
            <a:fillRect/>
          </a:stretch>
        </p:blipFill>
        <p:spPr/>
      </p:pic>
    </p:spTree>
    <p:extLst>
      <p:ext uri="{BB962C8B-B14F-4D97-AF65-F5344CB8AC3E}">
        <p14:creationId xmlns:p14="http://schemas.microsoft.com/office/powerpoint/2010/main" val="22435168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Literacy Strategies Resources: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hlinkClick r:id="rId2"/>
              </a:rPr>
              <a:t>http://www.solution-tree.com/free-resources/commoncore/20lsmcc?___SID=U</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5689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6"/>
          </p:nvPr>
        </p:nvPicPr>
        <p:blipFill>
          <a:blip r:embed="rId2"/>
          <a:srcRect t="22702" b="22702"/>
          <a:stretch>
            <a:fillRect/>
          </a:stretch>
        </p:blipFill>
        <p:spPr/>
      </p:pic>
      <p:pic>
        <p:nvPicPr>
          <p:cNvPr id="6" name="Picture Placeholder 5"/>
          <p:cNvPicPr>
            <a:picLocks noGrp="1" noChangeAspect="1"/>
          </p:cNvPicPr>
          <p:nvPr>
            <p:ph type="pic" sz="quarter" idx="15"/>
          </p:nvPr>
        </p:nvPicPr>
        <p:blipFill>
          <a:blip r:embed="rId3"/>
          <a:srcRect t="1450" b="1450"/>
          <a:stretch>
            <a:fillRect/>
          </a:stretch>
        </p:blipFill>
        <p:spPr/>
      </p:pic>
      <p:sp>
        <p:nvSpPr>
          <p:cNvPr id="4" name="Title 3"/>
          <p:cNvSpPr>
            <a:spLocks noGrp="1"/>
          </p:cNvSpPr>
          <p:nvPr>
            <p:ph type="title"/>
          </p:nvPr>
        </p:nvSpPr>
        <p:spPr>
          <a:xfrm>
            <a:off x="5013434" y="730250"/>
            <a:ext cx="4130566" cy="1955800"/>
          </a:xfrm>
        </p:spPr>
        <p:txBody>
          <a:bodyPr/>
          <a:lstStyle/>
          <a:p>
            <a:r>
              <a:rPr lang="en-US" dirty="0" smtClean="0"/>
              <a:t>Literacy Strategy Resources</a:t>
            </a:r>
            <a:endParaRPr lang="en-US" dirty="0"/>
          </a:p>
        </p:txBody>
      </p:sp>
      <p:sp>
        <p:nvSpPr>
          <p:cNvPr id="5" name="Text Placeholder 4"/>
          <p:cNvSpPr>
            <a:spLocks noGrp="1"/>
          </p:cNvSpPr>
          <p:nvPr>
            <p:ph type="body" sz="half" idx="2"/>
          </p:nvPr>
        </p:nvSpPr>
        <p:spPr>
          <a:xfrm>
            <a:off x="5013432" y="3905250"/>
            <a:ext cx="3566160" cy="2016125"/>
          </a:xfrm>
        </p:spPr>
        <p:txBody>
          <a:bodyPr/>
          <a:lstStyle/>
          <a:p>
            <a:r>
              <a:rPr lang="en-US" dirty="0">
                <a:hlinkClick r:id="rId4"/>
              </a:rPr>
              <a:t>http://www.solution-tree.com/free-resources/commoncore/20lsmcc?___SID=</a:t>
            </a:r>
            <a:r>
              <a:rPr lang="en-US" dirty="0" smtClean="0">
                <a:hlinkClick r:id="rId4"/>
              </a:rPr>
              <a:t>U</a:t>
            </a:r>
            <a:endParaRPr lang="en-US" dirty="0" smtClean="0"/>
          </a:p>
          <a:p>
            <a:endParaRPr lang="en-US" dirty="0"/>
          </a:p>
          <a:p>
            <a:endParaRPr lang="en-US" dirty="0"/>
          </a:p>
        </p:txBody>
      </p:sp>
    </p:spTree>
    <p:extLst>
      <p:ext uri="{BB962C8B-B14F-4D97-AF65-F5344CB8AC3E}">
        <p14:creationId xmlns:p14="http://schemas.microsoft.com/office/powerpoint/2010/main" val="425721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Literacy Strands</a:t>
            </a:r>
            <a:endParaRPr lang="en-US" dirty="0"/>
          </a:p>
        </p:txBody>
      </p:sp>
      <p:sp>
        <p:nvSpPr>
          <p:cNvPr id="3" name="Content Placeholder 2"/>
          <p:cNvSpPr>
            <a:spLocks noGrp="1"/>
          </p:cNvSpPr>
          <p:nvPr>
            <p:ph idx="1"/>
          </p:nvPr>
        </p:nvSpPr>
        <p:spPr/>
        <p:txBody>
          <a:bodyPr/>
          <a:lstStyle/>
          <a:p>
            <a:r>
              <a:rPr lang="en-US" dirty="0"/>
              <a:t>Reading </a:t>
            </a:r>
          </a:p>
          <a:p>
            <a:r>
              <a:rPr lang="en-US" dirty="0"/>
              <a:t>Writing</a:t>
            </a:r>
          </a:p>
          <a:p>
            <a:r>
              <a:rPr lang="en-US" dirty="0"/>
              <a:t>Thinking</a:t>
            </a:r>
          </a:p>
          <a:p>
            <a:r>
              <a:rPr lang="en-US" dirty="0"/>
              <a:t>Speaking</a:t>
            </a:r>
          </a:p>
          <a:p>
            <a:r>
              <a:rPr lang="en-US" dirty="0"/>
              <a:t>Listening</a:t>
            </a:r>
          </a:p>
          <a:p>
            <a:pPr marL="0" indent="0">
              <a:buNone/>
            </a:pPr>
            <a:endParaRPr lang="en-US" dirty="0"/>
          </a:p>
        </p:txBody>
      </p:sp>
    </p:spTree>
    <p:extLst>
      <p:ext uri="{BB962C8B-B14F-4D97-AF65-F5344CB8AC3E}">
        <p14:creationId xmlns:p14="http://schemas.microsoft.com/office/powerpoint/2010/main" val="2114907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Comprehension</a:t>
            </a:r>
            <a:endParaRPr lang="en-US" dirty="0"/>
          </a:p>
        </p:txBody>
      </p:sp>
      <p:sp>
        <p:nvSpPr>
          <p:cNvPr id="3" name="Content Placeholder 2"/>
          <p:cNvSpPr>
            <a:spLocks noGrp="1"/>
          </p:cNvSpPr>
          <p:nvPr>
            <p:ph idx="1"/>
          </p:nvPr>
        </p:nvSpPr>
        <p:spPr/>
        <p:txBody>
          <a:bodyPr>
            <a:normAutofit lnSpcReduction="10000"/>
          </a:bodyPr>
          <a:lstStyle/>
          <a:p>
            <a:r>
              <a:rPr lang="en-US" dirty="0" smtClean="0"/>
              <a:t>Using Schema (Background Knowledge)</a:t>
            </a:r>
          </a:p>
          <a:p>
            <a:r>
              <a:rPr lang="en-US" dirty="0" smtClean="0"/>
              <a:t>Creating Mental Images</a:t>
            </a:r>
          </a:p>
          <a:p>
            <a:r>
              <a:rPr lang="en-US" dirty="0" smtClean="0"/>
              <a:t>Questioning</a:t>
            </a:r>
          </a:p>
          <a:p>
            <a:r>
              <a:rPr lang="en-US" dirty="0" smtClean="0"/>
              <a:t>Inferring</a:t>
            </a:r>
          </a:p>
          <a:p>
            <a:r>
              <a:rPr lang="en-US" dirty="0" smtClean="0"/>
              <a:t>Determining Importance (Summarizing)</a:t>
            </a:r>
          </a:p>
          <a:p>
            <a:r>
              <a:rPr lang="en-US" dirty="0" smtClean="0"/>
              <a:t>Synthesizing</a:t>
            </a:r>
          </a:p>
          <a:p>
            <a:r>
              <a:rPr lang="en-US" dirty="0" smtClean="0"/>
              <a:t>Monitoring for Meaning</a:t>
            </a:r>
          </a:p>
        </p:txBody>
      </p:sp>
    </p:spTree>
    <p:extLst>
      <p:ext uri="{BB962C8B-B14F-4D97-AF65-F5344CB8AC3E}">
        <p14:creationId xmlns:p14="http://schemas.microsoft.com/office/powerpoint/2010/main" val="29154228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Schema- Background Knowledge </a:t>
            </a:r>
            <a:endParaRPr lang="en-US" sz="4000" dirty="0"/>
          </a:p>
        </p:txBody>
      </p:sp>
      <p:sp>
        <p:nvSpPr>
          <p:cNvPr id="3" name="Content Placeholder 2"/>
          <p:cNvSpPr>
            <a:spLocks noGrp="1"/>
          </p:cNvSpPr>
          <p:nvPr>
            <p:ph idx="1"/>
          </p:nvPr>
        </p:nvSpPr>
        <p:spPr/>
        <p:txBody>
          <a:bodyPr>
            <a:normAutofit fontScale="92500" lnSpcReduction="20000"/>
          </a:bodyPr>
          <a:lstStyle/>
          <a:p>
            <a:pPr>
              <a:lnSpc>
                <a:spcPct val="80000"/>
              </a:lnSpc>
            </a:pPr>
            <a:r>
              <a:rPr lang="en-US" b="1" dirty="0"/>
              <a:t>Proficient readers spontaneously and purposefully recall their relevant background knowledge (schema) before, during, and after they read. </a:t>
            </a:r>
          </a:p>
          <a:p>
            <a:pPr>
              <a:lnSpc>
                <a:spcPct val="80000"/>
              </a:lnSpc>
            </a:pPr>
            <a:endParaRPr lang="en-US" b="1" dirty="0"/>
          </a:p>
          <a:p>
            <a:pPr>
              <a:lnSpc>
                <a:spcPct val="80000"/>
              </a:lnSpc>
            </a:pPr>
            <a:r>
              <a:rPr lang="en-US" b="1" dirty="0"/>
              <a:t>Proficient readers assimilate information from text and other learning experiences into their background knowledge and make changes in it to accommodate new information.  </a:t>
            </a:r>
          </a:p>
          <a:p>
            <a:pPr>
              <a:lnSpc>
                <a:spcPct val="80000"/>
              </a:lnSpc>
            </a:pPr>
            <a:endParaRPr lang="en-US" b="1" dirty="0"/>
          </a:p>
          <a:p>
            <a:pPr>
              <a:lnSpc>
                <a:spcPct val="80000"/>
              </a:lnSpc>
            </a:pPr>
            <a:r>
              <a:rPr lang="en-US" b="1" dirty="0"/>
              <a:t>Proficient readers adapt their background knowledge as they read, talk, and learn, deleting inaccurate information, adding to existing schema, and connecting to other related knowledge, opinions, and ideas.</a:t>
            </a:r>
          </a:p>
          <a:p>
            <a:pPr>
              <a:lnSpc>
                <a:spcPct val="80000"/>
              </a:lnSpc>
            </a:pPr>
            <a:endParaRPr lang="en-US" b="1" dirty="0"/>
          </a:p>
        </p:txBody>
      </p:sp>
    </p:spTree>
    <p:extLst>
      <p:ext uri="{BB962C8B-B14F-4D97-AF65-F5344CB8AC3E}">
        <p14:creationId xmlns:p14="http://schemas.microsoft.com/office/powerpoint/2010/main" val="1550233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371600"/>
          </a:xfrm>
        </p:spPr>
        <p:txBody>
          <a:bodyPr/>
          <a:lstStyle/>
          <a:p>
            <a:r>
              <a:rPr lang="en-US" sz="4000" dirty="0" smtClean="0"/>
              <a:t>Schema- Background Knowledge </a:t>
            </a:r>
            <a:endParaRPr lang="en-US" sz="4000" dirty="0"/>
          </a:p>
        </p:txBody>
      </p:sp>
      <p:sp>
        <p:nvSpPr>
          <p:cNvPr id="3" name="Content Placeholder 2"/>
          <p:cNvSpPr>
            <a:spLocks noGrp="1"/>
          </p:cNvSpPr>
          <p:nvPr>
            <p:ph idx="1"/>
          </p:nvPr>
        </p:nvSpPr>
        <p:spPr>
          <a:xfrm>
            <a:off x="914400" y="1203231"/>
            <a:ext cx="7313613" cy="4587969"/>
          </a:xfrm>
        </p:spPr>
        <p:txBody>
          <a:bodyPr>
            <a:normAutofit fontScale="25000" lnSpcReduction="20000"/>
          </a:bodyPr>
          <a:lstStyle/>
          <a:p>
            <a:pPr>
              <a:lnSpc>
                <a:spcPct val="80000"/>
              </a:lnSpc>
              <a:buNone/>
            </a:pPr>
            <a:r>
              <a:rPr lang="en-US" sz="7300" b="1" i="1" dirty="0"/>
              <a:t>Text-to-self connections:</a:t>
            </a:r>
            <a:r>
              <a:rPr lang="en-US" sz="7300" b="1" dirty="0"/>
              <a:t> applying  personal life experience to what they read.  </a:t>
            </a:r>
            <a:endParaRPr lang="en-US" sz="7300" b="1" i="1" dirty="0"/>
          </a:p>
          <a:p>
            <a:pPr>
              <a:lnSpc>
                <a:spcPct val="80000"/>
              </a:lnSpc>
              <a:buNone/>
            </a:pPr>
            <a:r>
              <a:rPr lang="en-US" sz="7300" b="1" i="1" dirty="0"/>
              <a:t>Text-to-text connections:</a:t>
            </a:r>
            <a:r>
              <a:rPr lang="en-US" sz="7300" b="1" dirty="0"/>
              <a:t> applying knowledge about other texts (movies, videos, television programs) to what they read.</a:t>
            </a:r>
          </a:p>
          <a:p>
            <a:pPr>
              <a:lnSpc>
                <a:spcPct val="80000"/>
              </a:lnSpc>
              <a:buNone/>
            </a:pPr>
            <a:r>
              <a:rPr lang="en-US" sz="7300" b="1" i="1" dirty="0"/>
              <a:t>Text-to-world connections: </a:t>
            </a:r>
            <a:r>
              <a:rPr lang="en-US" sz="7300" b="1" dirty="0"/>
              <a:t>applying their general world knowledge to what they read.</a:t>
            </a:r>
          </a:p>
          <a:p>
            <a:pPr marL="0" indent="0">
              <a:lnSpc>
                <a:spcPct val="80000"/>
              </a:lnSpc>
              <a:buNone/>
            </a:pPr>
            <a:endParaRPr lang="en-US" sz="7300" b="1" dirty="0"/>
          </a:p>
          <a:p>
            <a:pPr>
              <a:lnSpc>
                <a:spcPct val="80000"/>
              </a:lnSpc>
            </a:pPr>
            <a:r>
              <a:rPr lang="en-US" sz="7300" b="1" dirty="0"/>
              <a:t>Proficient readers ACTIVATE (recall relevant background knowledge</a:t>
            </a:r>
            <a:r>
              <a:rPr lang="en-US" sz="7300" b="1" dirty="0" smtClean="0"/>
              <a:t>)</a:t>
            </a:r>
          </a:p>
          <a:p>
            <a:pPr marL="0" indent="0">
              <a:lnSpc>
                <a:spcPct val="80000"/>
              </a:lnSpc>
              <a:buNone/>
            </a:pPr>
            <a:r>
              <a:rPr lang="en-US" sz="7300" b="1" dirty="0" smtClean="0"/>
              <a:t> </a:t>
            </a:r>
            <a:r>
              <a:rPr lang="en-US" sz="7300" b="1" dirty="0"/>
              <a:t>and BUILD (create background knowledge on a given topic, author, text </a:t>
            </a:r>
            <a:endParaRPr lang="en-US" sz="7300" b="1" dirty="0" smtClean="0"/>
          </a:p>
          <a:p>
            <a:pPr marL="0" indent="0">
              <a:lnSpc>
                <a:spcPct val="80000"/>
              </a:lnSpc>
              <a:buNone/>
            </a:pPr>
            <a:r>
              <a:rPr lang="en-US" sz="7300" b="1" dirty="0" smtClean="0"/>
              <a:t>structure</a:t>
            </a:r>
            <a:r>
              <a:rPr lang="en-US" sz="7300" b="1" dirty="0"/>
              <a:t>, etc.) background </a:t>
            </a:r>
            <a:r>
              <a:rPr lang="en-US" sz="7300" b="1" dirty="0" smtClean="0"/>
              <a:t>knowledge</a:t>
            </a:r>
            <a:r>
              <a:rPr lang="en-US" sz="7300" b="1" dirty="0"/>
              <a:t>.</a:t>
            </a:r>
          </a:p>
          <a:p>
            <a:pPr>
              <a:lnSpc>
                <a:spcPct val="80000"/>
              </a:lnSpc>
            </a:pPr>
            <a:endParaRPr lang="en-US" b="1" dirty="0"/>
          </a:p>
          <a:p>
            <a:pPr>
              <a:lnSpc>
                <a:spcPct val="80000"/>
              </a:lnSpc>
              <a:buNone/>
            </a:pPr>
            <a:r>
              <a:rPr lang="en-US" sz="7200" b="1" dirty="0"/>
              <a:t>“THAT REMINDS ME OF…”</a:t>
            </a:r>
          </a:p>
          <a:p>
            <a:pPr>
              <a:lnSpc>
                <a:spcPct val="80000"/>
              </a:lnSpc>
              <a:buNone/>
            </a:pPr>
            <a:r>
              <a:rPr lang="en-US" sz="7200" b="1" dirty="0"/>
              <a:t>“I REMEMBER…”</a:t>
            </a:r>
          </a:p>
          <a:p>
            <a:pPr>
              <a:lnSpc>
                <a:spcPct val="80000"/>
              </a:lnSpc>
              <a:buNone/>
            </a:pPr>
            <a:r>
              <a:rPr lang="en-US" sz="7200" b="1" dirty="0"/>
              <a:t>“I HAVE A CONNECTION…”</a:t>
            </a:r>
          </a:p>
          <a:p>
            <a:endParaRPr lang="en-US" dirty="0"/>
          </a:p>
          <a:p>
            <a:endParaRPr lang="en-US" dirty="0"/>
          </a:p>
        </p:txBody>
      </p:sp>
    </p:spTree>
    <p:extLst>
      <p:ext uri="{BB962C8B-B14F-4D97-AF65-F5344CB8AC3E}">
        <p14:creationId xmlns:p14="http://schemas.microsoft.com/office/powerpoint/2010/main" val="2693831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Images</a:t>
            </a:r>
            <a:endParaRPr lang="en-US" dirty="0"/>
          </a:p>
        </p:txBody>
      </p:sp>
      <p:sp>
        <p:nvSpPr>
          <p:cNvPr id="3" name="Content Placeholder 2"/>
          <p:cNvSpPr>
            <a:spLocks noGrp="1"/>
          </p:cNvSpPr>
          <p:nvPr>
            <p:ph idx="1"/>
          </p:nvPr>
        </p:nvSpPr>
        <p:spPr>
          <a:xfrm>
            <a:off x="914400" y="1735137"/>
            <a:ext cx="7313613" cy="4815787"/>
          </a:xfrm>
        </p:spPr>
        <p:txBody>
          <a:bodyPr>
            <a:normAutofit fontScale="62500" lnSpcReduction="20000"/>
          </a:bodyPr>
          <a:lstStyle/>
          <a:p>
            <a:pPr>
              <a:lnSpc>
                <a:spcPct val="80000"/>
              </a:lnSpc>
            </a:pPr>
            <a:r>
              <a:rPr lang="en-US" sz="3200" b="1" dirty="0"/>
              <a:t>Proficient readers adapt their images as they continue to read.  Images are revised to incorporate new information revealed through the text and new interpretations as they are developed by the reader.</a:t>
            </a:r>
          </a:p>
          <a:p>
            <a:pPr>
              <a:lnSpc>
                <a:spcPct val="80000"/>
              </a:lnSpc>
            </a:pPr>
            <a:endParaRPr lang="en-US" sz="3200" b="1" dirty="0"/>
          </a:p>
          <a:p>
            <a:pPr>
              <a:lnSpc>
                <a:spcPct val="80000"/>
              </a:lnSpc>
            </a:pPr>
            <a:r>
              <a:rPr lang="en-US" sz="3200" b="1" dirty="0"/>
              <a:t>Proficient readers understand and articulate how creating images enhances their comprehension.</a:t>
            </a:r>
          </a:p>
          <a:p>
            <a:pPr>
              <a:lnSpc>
                <a:spcPct val="80000"/>
              </a:lnSpc>
            </a:pPr>
            <a:endParaRPr lang="en-US" sz="3200" b="1" dirty="0"/>
          </a:p>
          <a:p>
            <a:pPr>
              <a:lnSpc>
                <a:spcPct val="80000"/>
              </a:lnSpc>
            </a:pPr>
            <a:r>
              <a:rPr lang="en-US" sz="3200" b="1" dirty="0"/>
              <a:t>Proficient readers change and modify their images in response to images that other readers share.</a:t>
            </a:r>
          </a:p>
          <a:p>
            <a:pPr>
              <a:lnSpc>
                <a:spcPct val="80000"/>
              </a:lnSpc>
            </a:pPr>
            <a:endParaRPr lang="en-US" b="1" dirty="0"/>
          </a:p>
          <a:p>
            <a:pPr>
              <a:lnSpc>
                <a:spcPct val="80000"/>
              </a:lnSpc>
              <a:buNone/>
            </a:pPr>
            <a:r>
              <a:rPr lang="en-US" sz="3200" b="1" dirty="0"/>
              <a:t>“WHAT DO YOU HEAR, FEEL, TASTE, SMELL, PICTURE?”</a:t>
            </a:r>
          </a:p>
          <a:p>
            <a:pPr>
              <a:lnSpc>
                <a:spcPct val="80000"/>
              </a:lnSpc>
              <a:buNone/>
            </a:pPr>
            <a:endParaRPr lang="en-US" sz="3200" b="1" dirty="0"/>
          </a:p>
          <a:p>
            <a:pPr>
              <a:lnSpc>
                <a:spcPct val="80000"/>
              </a:lnSpc>
              <a:buNone/>
            </a:pPr>
            <a:r>
              <a:rPr lang="en-US" sz="3200" b="1" dirty="0"/>
              <a:t>“WHAT DO </a:t>
            </a:r>
            <a:r>
              <a:rPr lang="en-US" sz="3200" b="1" dirty="0" smtClean="0"/>
              <a:t>SEE IN YOUR MIND?”</a:t>
            </a:r>
            <a:endParaRPr lang="en-US" dirty="0"/>
          </a:p>
        </p:txBody>
      </p:sp>
    </p:spTree>
    <p:extLst>
      <p:ext uri="{BB962C8B-B14F-4D97-AF65-F5344CB8AC3E}">
        <p14:creationId xmlns:p14="http://schemas.microsoft.com/office/powerpoint/2010/main" val="9875432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116</TotalTime>
  <Words>923</Words>
  <Application>Microsoft Macintosh PowerPoint</Application>
  <PresentationFormat>On-screen Show (4:3)</PresentationFormat>
  <Paragraphs>118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Inkwell</vt:lpstr>
      <vt:lpstr>Literacy Strategies</vt:lpstr>
      <vt:lpstr>Literacy Strategies Resource </vt:lpstr>
      <vt:lpstr>Literacy Strategies Resources:  </vt:lpstr>
      <vt:lpstr>Literacy Strategy Resources</vt:lpstr>
      <vt:lpstr>5 Literacy Strands</vt:lpstr>
      <vt:lpstr>Keys to Comprehension</vt:lpstr>
      <vt:lpstr>Schema- Background Knowledge </vt:lpstr>
      <vt:lpstr>Schema- Background Knowledge </vt:lpstr>
      <vt:lpstr>Mental Images</vt:lpstr>
      <vt:lpstr>Questioning- Key Concepts</vt:lpstr>
      <vt:lpstr>Questioning Chart </vt:lpstr>
      <vt:lpstr>Inferring- Key Concepts </vt:lpstr>
      <vt:lpstr>Possible “Fix-Ups” </vt:lpstr>
      <vt:lpstr>How do we present information in a way that suits MEMORY? </vt:lpstr>
      <vt:lpstr> How do we present information in a way that suits MEMORY?</vt:lpstr>
      <vt:lpstr>Modeling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Strategies </dc:title>
  <dc:creator>LeAnn Fisher</dc:creator>
  <cp:lastModifiedBy>LeAnn Fisher</cp:lastModifiedBy>
  <cp:revision>12</cp:revision>
  <dcterms:created xsi:type="dcterms:W3CDTF">2015-06-09T14:12:21Z</dcterms:created>
  <dcterms:modified xsi:type="dcterms:W3CDTF">2015-06-16T23:22:58Z</dcterms:modified>
</cp:coreProperties>
</file>