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65" r:id="rId3"/>
    <p:sldId id="257" r:id="rId4"/>
    <p:sldId id="261" r:id="rId5"/>
    <p:sldId id="262" r:id="rId6"/>
    <p:sldId id="258" r:id="rId7"/>
    <p:sldId id="259" r:id="rId8"/>
    <p:sldId id="263" r:id="rId9"/>
    <p:sldId id="264" r:id="rId10"/>
    <p:sldId id="26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823079-DB4B-4D96-B810-412BF81B3378}" type="datetimeFigureOut">
              <a:rPr lang="en-US" smtClean="0"/>
              <a:pPr/>
              <a:t>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928CE7-879F-4EA1-B432-3C79D7BA606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75BDBA3-4269-45CD-BFED-1D55B8497ABD}" type="datetimeFigureOut">
              <a:rPr lang="en-US" smtClean="0"/>
              <a:pPr/>
              <a:t>1/5/2015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34881CE-ADEB-4C53-8D3A-11558AD339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5BDBA3-4269-45CD-BFED-1D55B8497ABD}"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881CE-ADEB-4C53-8D3A-11558AD339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5BDBA3-4269-45CD-BFED-1D55B8497ABD}"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881CE-ADEB-4C53-8D3A-11558AD339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75BDBA3-4269-45CD-BFED-1D55B8497ABD}" type="datetimeFigureOut">
              <a:rPr lang="en-US" smtClean="0"/>
              <a:pPr/>
              <a:t>1/5/2015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34881CE-ADEB-4C53-8D3A-11558AD339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75BDBA3-4269-45CD-BFED-1D55B8497ABD}" type="datetimeFigureOut">
              <a:rPr lang="en-US" smtClean="0"/>
              <a:pPr/>
              <a:t>1/5/2015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34881CE-ADEB-4C53-8D3A-11558AD3390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75BDBA3-4269-45CD-BFED-1D55B8497ABD}" type="datetimeFigureOut">
              <a:rPr lang="en-US" smtClean="0"/>
              <a:pPr/>
              <a:t>1/5/2015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34881CE-ADEB-4C53-8D3A-11558AD339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75BDBA3-4269-45CD-BFED-1D55B8497ABD}" type="datetimeFigureOut">
              <a:rPr lang="en-US" smtClean="0"/>
              <a:pPr/>
              <a:t>1/5/2015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34881CE-ADEB-4C53-8D3A-11558AD339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5BDBA3-4269-45CD-BFED-1D55B8497ABD}" type="datetimeFigureOut">
              <a:rPr lang="en-US" smtClean="0"/>
              <a:pPr/>
              <a:t>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4881CE-ADEB-4C53-8D3A-11558AD339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75BDBA3-4269-45CD-BFED-1D55B8497ABD}" type="datetimeFigureOut">
              <a:rPr lang="en-US" smtClean="0"/>
              <a:pPr/>
              <a:t>1/5/2015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34881CE-ADEB-4C53-8D3A-11558AD339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75BDBA3-4269-45CD-BFED-1D55B8497ABD}" type="datetimeFigureOut">
              <a:rPr lang="en-US" smtClean="0"/>
              <a:pPr/>
              <a:t>1/5/2015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34881CE-ADEB-4C53-8D3A-11558AD339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75BDBA3-4269-45CD-BFED-1D55B8497ABD}" type="datetimeFigureOut">
              <a:rPr lang="en-US" smtClean="0"/>
              <a:pPr/>
              <a:t>1/5/2015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34881CE-ADEB-4C53-8D3A-11558AD339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75BDBA3-4269-45CD-BFED-1D55B8497ABD}" type="datetimeFigureOut">
              <a:rPr lang="en-US" smtClean="0"/>
              <a:pPr/>
              <a:t>1/5/2015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34881CE-ADEB-4C53-8D3A-11558AD3390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youtu.be/Dyous7tY-B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21.org/storage/documents/FINAL_REPORT_PDF09-29-06.pdf" TargetMode="External"/><Relationship Id="rId2" Type="http://schemas.openxmlformats.org/officeDocument/2006/relationships/hyperlink" Target="http://www.act.org/research/policymakers/pdf/NationalCurriculumSurvey2009.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January PLC Literacy Strategy 4:</a:t>
            </a:r>
            <a:endParaRPr lang="en-US" sz="3600" dirty="0"/>
          </a:p>
        </p:txBody>
      </p:sp>
      <p:sp>
        <p:nvSpPr>
          <p:cNvPr id="3" name="Subtitle 2"/>
          <p:cNvSpPr>
            <a:spLocks noGrp="1"/>
          </p:cNvSpPr>
          <p:nvPr>
            <p:ph type="subTitle" idx="1"/>
          </p:nvPr>
        </p:nvSpPr>
        <p:spPr/>
        <p:txBody>
          <a:bodyPr>
            <a:noAutofit/>
          </a:bodyPr>
          <a:lstStyle/>
          <a:p>
            <a:r>
              <a:rPr lang="en-US" sz="4800" dirty="0" smtClean="0">
                <a:latin typeface="Ayuthaya"/>
                <a:cs typeface="Ayuthaya"/>
              </a:rPr>
              <a:t>Reading Like a Detective</a:t>
            </a:r>
            <a:endParaRPr lang="en-US" sz="4800" dirty="0">
              <a:latin typeface="Ayuthaya"/>
              <a:cs typeface="Ayuthaya"/>
            </a:endParaRPr>
          </a:p>
        </p:txBody>
      </p:sp>
      <p:pic>
        <p:nvPicPr>
          <p:cNvPr id="4" name="Picture 3"/>
          <p:cNvPicPr>
            <a:picLocks noChangeAspect="1"/>
          </p:cNvPicPr>
          <p:nvPr/>
        </p:nvPicPr>
        <p:blipFill>
          <a:blip r:embed="rId2" cstate="print"/>
          <a:stretch>
            <a:fillRect/>
          </a:stretch>
        </p:blipFill>
        <p:spPr>
          <a:xfrm rot="15075690">
            <a:off x="44001" y="3701584"/>
            <a:ext cx="4249565" cy="265597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p:txBody>
          <a:bodyPr/>
          <a:lstStyle/>
          <a:p>
            <a:pPr>
              <a:buNone/>
            </a:pPr>
            <a:r>
              <a:rPr lang="en-US" dirty="0" smtClean="0"/>
              <a:t>1. Student Friendly Definitions Sheet</a:t>
            </a:r>
          </a:p>
          <a:p>
            <a:pPr>
              <a:buNone/>
            </a:pPr>
            <a:endParaRPr lang="en-US" dirty="0" smtClean="0"/>
          </a:p>
          <a:p>
            <a:pPr>
              <a:buNone/>
            </a:pPr>
            <a:r>
              <a:rPr lang="en-US" dirty="0" smtClean="0"/>
              <a:t>2. See the example Inference Stems Sheet…</a:t>
            </a:r>
          </a:p>
          <a:p>
            <a:pPr lvl="1"/>
            <a:r>
              <a:rPr lang="en-US" dirty="0" smtClean="0"/>
              <a:t>Organized to be a scaffold approach for students</a:t>
            </a:r>
          </a:p>
          <a:p>
            <a:pPr>
              <a:buNone/>
            </a:pPr>
            <a:endParaRPr lang="en-US" dirty="0" smtClean="0"/>
          </a:p>
          <a:p>
            <a:pPr>
              <a:buNone/>
            </a:pPr>
            <a:r>
              <a:rPr lang="en-US" dirty="0" smtClean="0"/>
              <a:t>3.  Graphic Organizer for Read Like a Detective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Connection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Throughout the example lesson plan you will see a constant reference to the standard that the students are being taught.  </a:t>
            </a:r>
          </a:p>
          <a:p>
            <a:endParaRPr lang="en-US" dirty="0"/>
          </a:p>
          <a:p>
            <a:r>
              <a:rPr lang="en-US" dirty="0" smtClean="0"/>
              <a:t>  Great connection for the work that you are doing with Ms. Cohron by posting the </a:t>
            </a:r>
            <a:r>
              <a:rPr lang="en-US" dirty="0" smtClean="0"/>
              <a:t>learning target </a:t>
            </a:r>
            <a:r>
              <a:rPr lang="en-US" dirty="0" smtClean="0"/>
              <a:t>and making reference to </a:t>
            </a:r>
            <a:r>
              <a:rPr lang="en-US" smtClean="0"/>
              <a:t>the standard/target throughout </a:t>
            </a:r>
            <a:r>
              <a:rPr lang="en-US" dirty="0" smtClean="0"/>
              <a:t>the period.  </a:t>
            </a:r>
            <a:endParaRPr lang="en-US" dirty="0"/>
          </a:p>
        </p:txBody>
      </p:sp>
    </p:spTree>
    <p:extLst>
      <p:ext uri="{BB962C8B-B14F-4D97-AF65-F5344CB8AC3E}">
        <p14:creationId xmlns="" xmlns:p14="http://schemas.microsoft.com/office/powerpoint/2010/main" val="92709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Literacy Skills for Common Core Integration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hlinkClick r:id="rId2"/>
              </a:rPr>
              <a:t>http</a:t>
            </a:r>
            <a:r>
              <a:rPr lang="en-US" dirty="0">
                <a:hlinkClick r:id="rId2"/>
              </a:rPr>
              <a:t>://</a:t>
            </a:r>
            <a:r>
              <a:rPr lang="en-US" dirty="0" err="1">
                <a:hlinkClick r:id="rId2"/>
              </a:rPr>
              <a:t>youtu.be</a:t>
            </a:r>
            <a:r>
              <a:rPr lang="en-US" dirty="0">
                <a:hlinkClick r:id="rId2"/>
              </a:rPr>
              <a:t>/Dyous7tY-BA</a:t>
            </a:r>
            <a:endParaRPr lang="en-US" dirty="0"/>
          </a:p>
        </p:txBody>
      </p:sp>
    </p:spTree>
    <p:extLst>
      <p:ext uri="{BB962C8B-B14F-4D97-AF65-F5344CB8AC3E}">
        <p14:creationId xmlns="" xmlns:p14="http://schemas.microsoft.com/office/powerpoint/2010/main" val="3248416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“GIST” of Read Like A Detective </a:t>
            </a:r>
            <a:endParaRPr lang="en-US" sz="3200" dirty="0"/>
          </a:p>
        </p:txBody>
      </p:sp>
      <p:sp>
        <p:nvSpPr>
          <p:cNvPr id="3" name="Content Placeholder 2"/>
          <p:cNvSpPr>
            <a:spLocks noGrp="1"/>
          </p:cNvSpPr>
          <p:nvPr>
            <p:ph idx="1"/>
          </p:nvPr>
        </p:nvSpPr>
        <p:spPr/>
        <p:txBody>
          <a:bodyPr/>
          <a:lstStyle/>
          <a:p>
            <a:r>
              <a:rPr lang="en-US" dirty="0" smtClean="0"/>
              <a:t>Students become detectives when they are asked to locate evidence within the text to support a teacher generated inference.  </a:t>
            </a:r>
          </a:p>
          <a:p>
            <a:endParaRPr lang="en-US" dirty="0" smtClean="0"/>
          </a:p>
          <a:p>
            <a:r>
              <a:rPr lang="en-US" dirty="0" smtClean="0"/>
              <a:t>Students then decide whether there is enough textual evidence to support the inference .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3 Different Levels of Comprehension</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solidFill>
                  <a:schemeClr val="accent2">
                    <a:lumMod val="40000"/>
                    <a:lumOff val="60000"/>
                  </a:schemeClr>
                </a:solidFill>
              </a:rPr>
              <a:t>Level 1</a:t>
            </a:r>
            <a:r>
              <a:rPr lang="en-US" dirty="0" smtClean="0"/>
              <a:t>:</a:t>
            </a:r>
          </a:p>
          <a:p>
            <a:pPr lvl="1"/>
            <a:r>
              <a:rPr lang="en-US" i="1" u="sng" dirty="0" smtClean="0"/>
              <a:t>Reading the Lines</a:t>
            </a:r>
            <a:r>
              <a:rPr lang="en-US" u="sng" dirty="0" smtClean="0"/>
              <a:t>- </a:t>
            </a:r>
            <a:r>
              <a:rPr lang="en-US" dirty="0" smtClean="0"/>
              <a:t>reading closely to determine what the text explicitly says.</a:t>
            </a:r>
          </a:p>
          <a:p>
            <a:pPr lvl="1">
              <a:buNone/>
            </a:pPr>
            <a:endParaRPr lang="en-US" dirty="0" smtClean="0"/>
          </a:p>
          <a:p>
            <a:r>
              <a:rPr lang="en-US" dirty="0" smtClean="0">
                <a:solidFill>
                  <a:schemeClr val="accent2">
                    <a:lumMod val="40000"/>
                    <a:lumOff val="60000"/>
                  </a:schemeClr>
                </a:solidFill>
              </a:rPr>
              <a:t>Level 2</a:t>
            </a:r>
            <a:r>
              <a:rPr lang="en-US" dirty="0" smtClean="0"/>
              <a:t>: </a:t>
            </a:r>
          </a:p>
          <a:p>
            <a:pPr lvl="1"/>
            <a:r>
              <a:rPr lang="en-US" i="1" u="sng" dirty="0" smtClean="0"/>
              <a:t>Reading Between the Lines- </a:t>
            </a:r>
            <a:r>
              <a:rPr lang="en-US" dirty="0" smtClean="0"/>
              <a:t>reading closely to determine what is not directly stated but can be inferred. </a:t>
            </a:r>
          </a:p>
          <a:p>
            <a:pPr lvl="1"/>
            <a:endParaRPr lang="en-US" dirty="0" smtClean="0"/>
          </a:p>
          <a:p>
            <a:r>
              <a:rPr lang="en-US" dirty="0" smtClean="0">
                <a:solidFill>
                  <a:schemeClr val="accent2">
                    <a:lumMod val="40000"/>
                    <a:lumOff val="60000"/>
                  </a:schemeClr>
                </a:solidFill>
              </a:rPr>
              <a:t>Level 3</a:t>
            </a:r>
            <a:r>
              <a:rPr lang="en-US" dirty="0" smtClean="0"/>
              <a:t>: </a:t>
            </a:r>
          </a:p>
          <a:p>
            <a:pPr lvl="1"/>
            <a:r>
              <a:rPr lang="en-US" i="1" u="sng" dirty="0" smtClean="0"/>
              <a:t>Reading Beyond the Lines- </a:t>
            </a:r>
            <a:r>
              <a:rPr lang="en-US" dirty="0" smtClean="0"/>
              <a:t>using prior knowledge of analyze and synthesize what is read.  </a:t>
            </a:r>
          </a:p>
          <a:p>
            <a:endParaRPr lang="en-US" dirty="0" smtClean="0"/>
          </a:p>
          <a:p>
            <a:pPr lvl="1">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a:t>
            </a:r>
            <a:endParaRPr lang="en-US" dirty="0"/>
          </a:p>
        </p:txBody>
      </p:sp>
      <p:sp>
        <p:nvSpPr>
          <p:cNvPr id="3" name="Content Placeholder 2"/>
          <p:cNvSpPr>
            <a:spLocks noGrp="1"/>
          </p:cNvSpPr>
          <p:nvPr>
            <p:ph idx="1"/>
          </p:nvPr>
        </p:nvSpPr>
        <p:spPr/>
        <p:txBody>
          <a:bodyPr>
            <a:normAutofit lnSpcReduction="10000"/>
          </a:bodyPr>
          <a:lstStyle/>
          <a:p>
            <a:r>
              <a:rPr lang="en-US" dirty="0" smtClean="0"/>
              <a:t>In Read-Decide-Explain students are introduced to a strategy of helping them read the lines.   They are asked to commit to their understanding by a “yes” or “no”.  </a:t>
            </a:r>
          </a:p>
          <a:p>
            <a:endParaRPr lang="en-US" dirty="0" smtClean="0"/>
          </a:p>
          <a:p>
            <a:pPr lvl="1"/>
            <a:r>
              <a:rPr lang="en-US" dirty="0" smtClean="0"/>
              <a:t>“This is the most basic kind of comprehension and if students don’t master the basic reading of a passage, inferring will almost impossible.”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Reading Habits…</a:t>
            </a:r>
            <a:endParaRPr lang="en-US" dirty="0"/>
          </a:p>
        </p:txBody>
      </p:sp>
      <p:sp>
        <p:nvSpPr>
          <p:cNvPr id="3" name="Content Placeholder 2"/>
          <p:cNvSpPr>
            <a:spLocks noGrp="1"/>
          </p:cNvSpPr>
          <p:nvPr>
            <p:ph idx="1"/>
          </p:nvPr>
        </p:nvSpPr>
        <p:spPr/>
        <p:txBody>
          <a:bodyPr>
            <a:normAutofit/>
          </a:bodyPr>
          <a:lstStyle/>
          <a:p>
            <a:r>
              <a:rPr lang="en-US" dirty="0" smtClean="0"/>
              <a:t>Students must….</a:t>
            </a:r>
          </a:p>
          <a:p>
            <a:pPr lvl="1"/>
            <a:r>
              <a:rPr lang="en-US" dirty="0" smtClean="0"/>
              <a:t>Make logical inferences based on text</a:t>
            </a:r>
          </a:p>
          <a:p>
            <a:pPr lvl="1"/>
            <a:endParaRPr lang="en-US" dirty="0" smtClean="0"/>
          </a:p>
          <a:p>
            <a:pPr lvl="1"/>
            <a:r>
              <a:rPr lang="en-US" dirty="0" smtClean="0"/>
              <a:t>Support their conclusions by citing specific evidence.</a:t>
            </a:r>
          </a:p>
          <a:p>
            <a:pPr lvl="1"/>
            <a:endParaRPr lang="en-US" dirty="0" smtClean="0"/>
          </a:p>
          <a:p>
            <a:r>
              <a:rPr lang="en-US" dirty="0" smtClean="0"/>
              <a:t>When confronted with inferential questions the default strategy for many students is to imagine rather and infer.  </a:t>
            </a:r>
          </a:p>
          <a:p>
            <a:pPr lvl="1">
              <a:buNone/>
            </a:pPr>
            <a:endParaRPr lang="en-US" dirty="0" smtClean="0"/>
          </a:p>
          <a:p>
            <a:pPr lv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Scaffolding Approach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Step 1: Present a passage (chunked into 3 parts)</a:t>
            </a:r>
          </a:p>
          <a:p>
            <a:endParaRPr lang="en-US" dirty="0" smtClean="0"/>
          </a:p>
          <a:p>
            <a:r>
              <a:rPr lang="en-US" dirty="0" smtClean="0"/>
              <a:t>Step 2: Teachers choose an inference for </a:t>
            </a:r>
          </a:p>
          <a:p>
            <a:pPr>
              <a:buNone/>
            </a:pPr>
            <a:r>
              <a:rPr lang="en-US" dirty="0" smtClean="0"/>
              <a:t>	the students</a:t>
            </a:r>
          </a:p>
          <a:p>
            <a:pPr>
              <a:buNone/>
            </a:pPr>
            <a:endParaRPr lang="en-US" dirty="0" smtClean="0"/>
          </a:p>
          <a:p>
            <a:r>
              <a:rPr lang="en-US" dirty="0" smtClean="0"/>
              <a:t>Step 3: Teacher and students identify supporting evidence</a:t>
            </a:r>
          </a:p>
          <a:p>
            <a:endParaRPr lang="en-US" dirty="0" smtClean="0"/>
          </a:p>
          <a:p>
            <a:r>
              <a:rPr lang="en-US" dirty="0" smtClean="0"/>
              <a:t>Step 4: Complete the inference prompt based on the textual evidence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Based Thoughts..</a:t>
            </a:r>
            <a:endParaRPr lang="en-US" dirty="0"/>
          </a:p>
        </p:txBody>
      </p:sp>
      <p:sp>
        <p:nvSpPr>
          <p:cNvPr id="3" name="Content Placeholder 2"/>
          <p:cNvSpPr>
            <a:spLocks noGrp="1"/>
          </p:cNvSpPr>
          <p:nvPr>
            <p:ph idx="1"/>
          </p:nvPr>
        </p:nvSpPr>
        <p:spPr/>
        <p:txBody>
          <a:bodyPr>
            <a:normAutofit/>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2"/>
              </a:rPr>
              <a:t>In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hlinkClick r:id="rId2"/>
              </a:rPr>
              <a:t>a survey conducted by ACT, for example, college faculty agreed that the ability to “develop ideas by using some specific reasons, details, and examples,” and “support claims with multiple and appropriate sources of evidence,” are essential for college. </a:t>
            </a: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hlinkClick r:id="rId3"/>
              </a:rPr>
              <a:t>Employers also point to critical thinking as a key skill in the modern workplace</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3"/>
              </a:rPr>
              <a:t>.</a:t>
            </a:r>
          </a:p>
          <a:p>
            <a:endParaRPr lang="en-US" dirty="0">
              <a:solidFill>
                <a:srgbClr val="FFFFFF"/>
              </a:solidFill>
              <a:hlinkClick r:id="rId3"/>
            </a:endParaRPr>
          </a:p>
        </p:txBody>
      </p:sp>
    </p:spTree>
    <p:extLst>
      <p:ext uri="{BB962C8B-B14F-4D97-AF65-F5344CB8AC3E}">
        <p14:creationId xmlns="" xmlns:p14="http://schemas.microsoft.com/office/powerpoint/2010/main" val="2958075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Leveling The Field…</a:t>
            </a:r>
            <a:endParaRPr lang="en-US" dirty="0"/>
          </a:p>
        </p:txBody>
      </p:sp>
      <p:sp>
        <p:nvSpPr>
          <p:cNvPr id="3" name="Content Placeholder 2"/>
          <p:cNvSpPr>
            <a:spLocks noGrp="1"/>
          </p:cNvSpPr>
          <p:nvPr>
            <p:ph idx="1"/>
          </p:nvPr>
        </p:nvSpPr>
        <p:spPr/>
        <p:txBody>
          <a:bodyPr>
            <a:normAutofit fontScale="77500" lnSpcReduction="20000"/>
          </a:bodyPr>
          <a:lstStyle/>
          <a:p>
            <a:r>
              <a:rPr lang="en-US" dirty="0"/>
              <a:t>David </a:t>
            </a:r>
            <a:r>
              <a:rPr lang="en-US" dirty="0" err="1"/>
              <a:t>Liben</a:t>
            </a:r>
            <a:r>
              <a:rPr lang="en-US" dirty="0"/>
              <a:t> cites another, perhaps surprising, reason that focusing on evidence (versus personal opinion or experience) is important: </a:t>
            </a:r>
            <a:r>
              <a:rPr lang="en-US" sz="4100" dirty="0"/>
              <a:t>it promotes equity. </a:t>
            </a:r>
            <a:endParaRPr lang="en-US" sz="4100" dirty="0" smtClean="0"/>
          </a:p>
          <a:p>
            <a:endParaRPr lang="en-US" sz="4100" dirty="0" smtClean="0"/>
          </a:p>
          <a:p>
            <a:r>
              <a:rPr lang="en-US" dirty="0" smtClean="0"/>
              <a:t>He </a:t>
            </a:r>
            <a:r>
              <a:rPr lang="en-US" dirty="0"/>
              <a:t>points out that when class discussions and writing assignments are limited to personal experience, it favors the kids from the most educated and affluent families: “Say the class is reading a text about travelling to another part of the world, or about discussions around the dinner table,” he says. “A child with a single mother who works all the time may not be able to relate at all.” If, instead, the discussion is about the text itself, “Then everyone can participate. It levels the playing field</a:t>
            </a:r>
          </a:p>
          <a:p>
            <a:endParaRPr lang="en-US" dirty="0"/>
          </a:p>
        </p:txBody>
      </p:sp>
    </p:spTree>
    <p:extLst>
      <p:ext uri="{BB962C8B-B14F-4D97-AF65-F5344CB8AC3E}">
        <p14:creationId xmlns="" xmlns:p14="http://schemas.microsoft.com/office/powerpoint/2010/main" val="2502806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68</TotalTime>
  <Words>528</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January PLC Literacy Strategy 4:</vt:lpstr>
      <vt:lpstr>Essential Literacy Skills for Common Core Integration</vt:lpstr>
      <vt:lpstr>The “GIST” of Read Like A Detective </vt:lpstr>
      <vt:lpstr>3 Different Levels of Comprehension</vt:lpstr>
      <vt:lpstr>Connection….</vt:lpstr>
      <vt:lpstr>Good Reading Habits…</vt:lpstr>
      <vt:lpstr>A Scaffolding Approach </vt:lpstr>
      <vt:lpstr>Research Based Thoughts..</vt:lpstr>
      <vt:lpstr>Leveling The Field…</vt:lpstr>
      <vt:lpstr>Resources</vt:lpstr>
      <vt:lpstr>Standard Connection</vt:lpstr>
    </vt:vector>
  </TitlesOfParts>
  <Company>scs12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PLC Literacy Strategy 4:</dc:title>
  <dc:creator>leannfisher</dc:creator>
  <cp:lastModifiedBy>leannfisher</cp:lastModifiedBy>
  <cp:revision>13</cp:revision>
  <dcterms:created xsi:type="dcterms:W3CDTF">2014-12-30T18:33:43Z</dcterms:created>
  <dcterms:modified xsi:type="dcterms:W3CDTF">2015-01-05T18:36:04Z</dcterms:modified>
</cp:coreProperties>
</file>